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8" r:id="rId3"/>
    <p:sldId id="265" r:id="rId4"/>
    <p:sldId id="266" r:id="rId5"/>
    <p:sldId id="267" r:id="rId6"/>
    <p:sldId id="262" r:id="rId7"/>
    <p:sldId id="263" r:id="rId8"/>
    <p:sldId id="264" r:id="rId9"/>
    <p:sldId id="279" r:id="rId10"/>
    <p:sldId id="285" r:id="rId11"/>
    <p:sldId id="286" r:id="rId12"/>
    <p:sldId id="28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429"/>
    <a:srgbClr val="B71933"/>
    <a:srgbClr val="3333FF"/>
    <a:srgbClr val="FF00FF"/>
    <a:srgbClr val="00CC00"/>
    <a:srgbClr val="800080"/>
    <a:srgbClr val="1B088A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88681844633698"/>
          <c:y val="7.1819944075618017E-3"/>
          <c:w val="0.74672011021246854"/>
          <c:h val="0.94103854665225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Лист1!$A$2:$A$18</c:f>
              <c:strCache>
                <c:ptCount val="17"/>
                <c:pt idx="0">
                  <c:v>Турция</c:v>
                </c:pt>
                <c:pt idx="1">
                  <c:v>Эстония</c:v>
                </c:pt>
                <c:pt idx="2">
                  <c:v>Беларусь</c:v>
                </c:pt>
                <c:pt idx="3">
                  <c:v>Болгария</c:v>
                </c:pt>
                <c:pt idx="4">
                  <c:v>Латвия</c:v>
                </c:pt>
                <c:pt idx="5">
                  <c:v>Туркмения</c:v>
                </c:pt>
                <c:pt idx="6">
                  <c:v>Литва</c:v>
                </c:pt>
                <c:pt idx="7">
                  <c:v>Армения</c:v>
                </c:pt>
                <c:pt idx="8">
                  <c:v>Украина</c:v>
                </c:pt>
                <c:pt idx="9">
                  <c:v>Грузия</c:v>
                </c:pt>
                <c:pt idx="10">
                  <c:v>РФ</c:v>
                </c:pt>
                <c:pt idx="11">
                  <c:v>Румыния</c:v>
                </c:pt>
                <c:pt idx="12">
                  <c:v>Узбекистан</c:v>
                </c:pt>
                <c:pt idx="13">
                  <c:v>Кыргыстан</c:v>
                </c:pt>
                <c:pt idx="14">
                  <c:v>Молдова</c:v>
                </c:pt>
                <c:pt idx="15">
                  <c:v>Казахстан</c:v>
                </c:pt>
                <c:pt idx="16">
                  <c:v>Таджикистан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30</c:v>
                </c:pt>
                <c:pt idx="1">
                  <c:v>34</c:v>
                </c:pt>
                <c:pt idx="2">
                  <c:v>43</c:v>
                </c:pt>
                <c:pt idx="3">
                  <c:v>43</c:v>
                </c:pt>
                <c:pt idx="4">
                  <c:v>50</c:v>
                </c:pt>
                <c:pt idx="5">
                  <c:v>68</c:v>
                </c:pt>
                <c:pt idx="6">
                  <c:v>71</c:v>
                </c:pt>
                <c:pt idx="7">
                  <c:v>73</c:v>
                </c:pt>
                <c:pt idx="8">
                  <c:v>100</c:v>
                </c:pt>
                <c:pt idx="9">
                  <c:v>110</c:v>
                </c:pt>
                <c:pt idx="10">
                  <c:v>110</c:v>
                </c:pt>
                <c:pt idx="11">
                  <c:v>130</c:v>
                </c:pt>
                <c:pt idx="12">
                  <c:v>130</c:v>
                </c:pt>
                <c:pt idx="13">
                  <c:v>160</c:v>
                </c:pt>
                <c:pt idx="14">
                  <c:v>170</c:v>
                </c:pt>
                <c:pt idx="15">
                  <c:v>180</c:v>
                </c:pt>
                <c:pt idx="16">
                  <c:v>200</c:v>
                </c:pt>
              </c:numCache>
            </c:numRef>
          </c:val>
        </c:ser>
        <c:axId val="69820416"/>
        <c:axId val="69821952"/>
      </c:barChart>
      <c:catAx>
        <c:axId val="69820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69821952"/>
        <c:crosses val="autoZero"/>
        <c:auto val="1"/>
        <c:lblAlgn val="ctr"/>
        <c:lblOffset val="100"/>
      </c:catAx>
      <c:valAx>
        <c:axId val="69821952"/>
        <c:scaling>
          <c:orientation val="minMax"/>
          <c:max val="220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914"/>
            </a:pPr>
            <a:endParaRPr lang="ru-RU"/>
          </a:p>
        </c:txPr>
        <c:crossAx val="698204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37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900142653352357E-2"/>
          <c:y val="5.8988764044943909E-2"/>
          <c:w val="0.8987161198288155"/>
          <c:h val="0.6713483146067426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РБ</c:v>
                </c:pt>
              </c:strCache>
            </c:strRef>
          </c:tx>
          <c:spPr>
            <a:ln w="53261">
              <a:solidFill>
                <a:srgbClr val="FF0000"/>
              </a:solidFill>
            </a:ln>
          </c:spPr>
          <c:marker>
            <c:symbol val="diamond"/>
            <c:size val="14"/>
            <c:spPr>
              <a:solidFill>
                <a:srgbClr val="FF0000"/>
              </a:solidFill>
              <a:ln w="28198"/>
            </c:spPr>
          </c:marker>
          <c:dLbls>
            <c:dLbl>
              <c:idx val="0"/>
              <c:layout>
                <c:manualLayout>
                  <c:x val="-2.0833333333333412E-2"/>
                  <c:y val="-6.038647342995193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2222222222222251E-2"/>
                  <c:y val="-6.28019323671497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8055555555555561E-2"/>
                  <c:y val="-5.314009661835744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1111111111111125E-2"/>
                  <c:y val="-5.0724637681159424E-2"/>
                </c:manualLayout>
              </c:layout>
              <c:dLblPos val="r"/>
              <c:showVal val="1"/>
            </c:dLbl>
            <c:spPr>
              <a:noFill/>
              <a:ln w="25069">
                <a:noFill/>
              </a:ln>
            </c:spPr>
            <c:txPr>
              <a:bodyPr/>
              <a:lstStyle/>
              <a:p>
                <a:pPr>
                  <a:defRPr sz="1974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49.8</c:v>
                </c:pt>
                <c:pt idx="1">
                  <c:v>46.8</c:v>
                </c:pt>
                <c:pt idx="2">
                  <c:v>45.3</c:v>
                </c:pt>
                <c:pt idx="3">
                  <c:v>45.8</c:v>
                </c:pt>
                <c:pt idx="4">
                  <c:v>44.1</c:v>
                </c:pt>
                <c:pt idx="5">
                  <c:v>41.1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г. Минск</c:v>
                </c:pt>
              </c:strCache>
            </c:strRef>
          </c:tx>
          <c:spPr>
            <a:ln w="53261">
              <a:solidFill>
                <a:srgbClr val="00FF00"/>
              </a:solidFill>
            </a:ln>
          </c:spPr>
          <c:marker>
            <c:symbol val="square"/>
            <c:size val="14"/>
            <c:spPr>
              <a:solidFill>
                <a:srgbClr val="00FF00"/>
              </a:solidFill>
            </c:spPr>
          </c:marker>
          <c:dLbls>
            <c:dLbl>
              <c:idx val="0"/>
              <c:layout>
                <c:manualLayout>
                  <c:x val="-4.4444444444444502E-2"/>
                  <c:y val="6.716417910447765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888888888888841E-2"/>
                  <c:y val="6.96517412935323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444444444444502E-2"/>
                  <c:y val="5.472636815920402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9166666666666667E-2"/>
                  <c:y val="7.213930348258706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7777777777777991E-3"/>
                  <c:y val="5.0832857849290834E-2"/>
                </c:manualLayout>
              </c:layout>
              <c:dLblPos val="r"/>
              <c:showVal val="1"/>
            </c:dLbl>
            <c:spPr>
              <a:noFill/>
              <a:ln w="25069">
                <a:noFill/>
              </a:ln>
            </c:spPr>
            <c:txPr>
              <a:bodyPr/>
              <a:lstStyle/>
              <a:p>
                <a:pPr>
                  <a:defRPr sz="1974" b="1" i="0" u="none" strike="noStrike" baseline="0">
                    <a:solidFill>
                      <a:srgbClr val="0033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34.200000000000003</c:v>
                </c:pt>
                <c:pt idx="1">
                  <c:v>31.3</c:v>
                </c:pt>
                <c:pt idx="2">
                  <c:v>31.9</c:v>
                </c:pt>
                <c:pt idx="3">
                  <c:v>29.9</c:v>
                </c:pt>
                <c:pt idx="4">
                  <c:v>26.4</c:v>
                </c:pt>
                <c:pt idx="5">
                  <c:v>23.7</c:v>
                </c:pt>
              </c:numCache>
            </c:numRef>
          </c:val>
        </c:ser>
        <c:marker val="1"/>
        <c:axId val="102816000"/>
        <c:axId val="102830080"/>
      </c:lineChart>
      <c:catAx>
        <c:axId val="102816000"/>
        <c:scaling>
          <c:orientation val="minMax"/>
        </c:scaling>
        <c:axPos val="b"/>
        <c:numFmt formatCode="General" sourceLinked="1"/>
        <c:minorTickMark val="in"/>
        <c:tickLblPos val="nextTo"/>
        <c:crossAx val="102830080"/>
        <c:crosses val="autoZero"/>
        <c:auto val="1"/>
        <c:lblAlgn val="ctr"/>
        <c:lblOffset val="100"/>
        <c:tickLblSkip val="1"/>
      </c:catAx>
      <c:valAx>
        <c:axId val="102830080"/>
        <c:scaling>
          <c:orientation val="minMax"/>
        </c:scaling>
        <c:axPos val="l"/>
        <c:majorGridlines/>
        <c:numFmt formatCode="General" sourceLinked="1"/>
        <c:minorTickMark val="in"/>
        <c:tickLblPos val="nextTo"/>
        <c:crossAx val="102816000"/>
        <c:crosses val="autoZero"/>
        <c:crossBetween val="between"/>
      </c:valAx>
      <c:spPr>
        <a:ln w="3134" cmpd="sng">
          <a:prstDash val="solid"/>
        </a:ln>
        <a:effectLst>
          <a:outerShdw dist="50800" dir="5400000" algn="ctr" rotWithShape="0">
            <a:srgbClr val="FF0000"/>
          </a:outerShdw>
        </a:effectLst>
        <a:scene3d>
          <a:camera prst="orthographicFront"/>
          <a:lightRig rig="threePt" dir="t"/>
        </a:scene3d>
        <a:sp3d prstMaterial="matte"/>
      </c:spPr>
    </c:plotArea>
    <c:legend>
      <c:legendPos val="r"/>
      <c:layout>
        <c:manualLayout>
          <c:xMode val="edge"/>
          <c:yMode val="edge"/>
          <c:x val="0.12410841654778887"/>
          <c:y val="0.91011235955056158"/>
          <c:w val="0.80599144079885954"/>
          <c:h val="9.2696629213483248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solidFill>
      <a:srgbClr val="FFFFCC"/>
    </a:solidFill>
    <a:ln w="3134">
      <a:solidFill>
        <a:srgbClr val="808080"/>
      </a:solidFill>
      <a:prstDash val="solid"/>
    </a:ln>
  </c:spPr>
  <c:txPr>
    <a:bodyPr/>
    <a:lstStyle/>
    <a:p>
      <a:pPr>
        <a:defRPr sz="177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rotY val="30"/>
      <c:perspective val="0"/>
    </c:view3D>
    <c:plotArea>
      <c:layout>
        <c:manualLayout>
          <c:layoutTarget val="inner"/>
          <c:xMode val="edge"/>
          <c:yMode val="edge"/>
          <c:x val="0.14780292942743034"/>
          <c:y val="0.15909090909090934"/>
          <c:w val="0.57656458055925341"/>
          <c:h val="0.601010101010100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973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8791707294910356E-2"/>
                  <c:y val="0.11971049073411279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37 ед.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0.18466031293358617"/>
                  <c:y val="-1.1250563376547645E-2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4 ед.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25400">
                  <a:solidFill>
                    <a:srgbClr val="FFFFFF"/>
                  </a:solidFill>
                  <a:prstDash val="solid"/>
                </a:ln>
              </c:spPr>
            </c:leaderLines>
          </c:dLbls>
          <c:cat>
            <c:strRef>
              <c:f>Sheet1!$B$1:$C$1</c:f>
              <c:strCache>
                <c:ptCount val="1"/>
                <c:pt idx="0">
                  <c:v>Выявлено распространненых процессов 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37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973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973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1"/>
                <c:pt idx="0">
                  <c:v>Выявлено распространненых процессов 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30.6</c:v>
                </c:pt>
                <c:pt idx="1">
                  <c:v>38.6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973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973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73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1"/>
                <c:pt idx="0">
                  <c:v>Выявлено распространненых процессов 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45.9</c:v>
                </c:pt>
                <c:pt idx="1">
                  <c:v>46.9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00FF00"/>
    </a:solidFill>
    <a:ln>
      <a:noFill/>
    </a:ln>
  </c:spPr>
  <c:txPr>
    <a:bodyPr/>
    <a:lstStyle/>
    <a:p>
      <a:pPr>
        <a:defRPr sz="7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0EFC9-857C-4710-8E32-51A0AAE41B12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7E671-E653-418E-BA1F-786504530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0E6A6-51A9-47B9-B800-4DEDE8CBA94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E90B1F5E-CE2F-4D94-8B3F-58FF886D716B}" type="slidenum">
              <a:rPr lang="ru-RU" sz="1200">
                <a:latin typeface="Arial" charset="0"/>
              </a:rPr>
              <a:pPr algn="r" defTabSz="912813"/>
              <a:t>8</a:t>
            </a:fld>
            <a:endParaRPr lang="ru-RU" sz="1200">
              <a:latin typeface="Arial" charset="0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5A38E0F-9607-4EF9-81E1-17EA24FB078B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ru-RU" smtClean="0"/>
              <a:t>Это карта</a:t>
            </a:r>
          </a:p>
          <a:p>
            <a:pPr defTabSz="912813"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7E671-E653-418E-BA1F-78650453001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06B0-7877-4958-9DC9-A6876F93073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12D8-5963-4AFA-9CC1-81BA42F1E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VAL\&#1054;&#1041;&#1047;&#1054;&#1056;&#1067;\&#1050;&#1086;&#1085;&#1092;&#1077;&#1088;_&#1044;&#1040;&#1053;&#1048;&#1071;\&#1042;&#1048;&#1044;&#1040;&#1056;\&#1058;&#1077;&#1093;&#1087;&#1086;&#1084;&#1086;&#1097;&#1100;&#1042;&#1080;&#1076;&#1072;&#1088;.files\news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VAL\&#1054;&#1041;&#1047;&#1054;&#1056;&#1067;\&#1050;&#1086;&#1085;&#1092;&#1077;&#1088;_&#1044;&#1040;&#1053;&#1048;&#1071;\&#1042;&#1048;&#1044;&#1040;&#1056;\&#1058;&#1077;&#1093;&#1087;&#1086;&#1084;&#1086;&#1097;&#1100;&#1042;&#1080;&#1076;&#1072;&#1088;.files\arm.gif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3D4A8">
                <a:alpha val="4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643998" cy="4000527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ОПЫТ ПРИМЕНЕНИЯ ТЕЛЕМЕДИЦИНСКИХ КОНСУЛЬТАЦИЙ ВО ФТИЗИАТРИЧЕСКОЙ ПРАКТИКЕ.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286808" cy="17859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FFFF"/>
                </a:solidFill>
                <a:latin typeface="Arial"/>
                <a:cs typeface="Times New Roman" pitchFamily="18"/>
              </a:rPr>
              <a:t>2-й </a:t>
            </a:r>
            <a:r>
              <a:rPr lang="ru-RU" sz="4400" dirty="0" smtClean="0">
                <a:solidFill>
                  <a:srgbClr val="FFFFFF"/>
                </a:solidFill>
                <a:latin typeface="Arial"/>
                <a:cs typeface="Times New Roman" pitchFamily="18"/>
              </a:rPr>
              <a:t>городской противотуберкулезный диспансер</a:t>
            </a:r>
            <a:endParaRPr lang="ru-RU" sz="4400" b="1" i="1" dirty="0">
              <a:solidFill>
                <a:srgbClr val="FF00FF"/>
              </a:solidFill>
            </a:endParaRPr>
          </a:p>
          <a:p>
            <a:r>
              <a:rPr lang="ru-RU" b="1" dirty="0" smtClean="0">
                <a:solidFill>
                  <a:srgbClr val="00FF99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7321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941429"/>
                </a:solidFill>
                <a:latin typeface="Times New Roman" pitchFamily="18" charset="0"/>
                <a:cs typeface="Times New Roman" pitchFamily="18" charset="0"/>
              </a:rPr>
              <a:t>СТРУКТУРА ВЫЯВЛЕННОЙ ПАТОЛОГИИ ПРИ ФЛЮОРОГРАФИЧЕСКОМ ОБСЛЕДОВАНИИ НАСЕЛЕНИЯ за 2011 г.(%) в г. Минске</a:t>
            </a:r>
            <a:r>
              <a:rPr lang="ru-RU" sz="3200" b="1" dirty="0" smtClean="0">
                <a:solidFill>
                  <a:srgbClr val="9414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82563" y="1562100"/>
          <a:ext cx="8802687" cy="5238750"/>
        </p:xfrm>
        <a:graphic>
          <a:graphicData uri="http://schemas.openxmlformats.org/presentationml/2006/ole">
            <p:oleObj spid="_x0000_s30722" name="Диаграмма" r:id="rId3" imgW="8705850" imgH="51816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/>
              <a:t>Авторы:</a:t>
            </a:r>
            <a:br>
              <a:rPr lang="ru-RU" sz="2800" b="1"/>
            </a:br>
            <a:r>
              <a:rPr lang="ru-RU" sz="2800" b="1"/>
              <a:t>В.В.Анищенко, П.Е.Ванькевич, В.А.Ковалев, Н.В.Куцан, В.А.Лапицкий, В.Н.Линев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739900"/>
            <a:ext cx="8966200" cy="5118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/>
              <a:t>  </a:t>
            </a:r>
            <a:r>
              <a:rPr lang="ru-RU" sz="4400" b="1" dirty="0">
                <a:solidFill>
                  <a:srgbClr val="800080"/>
                </a:solidFill>
                <a:latin typeface="Book Antiqua" pitchFamily="18" charset="0"/>
              </a:rPr>
              <a:t>ПРИМЕНЕНИЕ ЦИФРОВЫХ СКАНИРУЮЩИХ АППАРАТОВ И ПЕРЕДОВЫХ ТЕЛЕМЕДИЦИНСКИХ ТЕХНОЛОГИЙ </a:t>
            </a:r>
            <a:endParaRPr lang="ru-RU" sz="4400" b="1" dirty="0" smtClean="0">
              <a:solidFill>
                <a:srgbClr val="800080"/>
              </a:solidFill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800080"/>
                </a:solidFill>
                <a:latin typeface="Book Antiqua" pitchFamily="18" charset="0"/>
              </a:rPr>
              <a:t>В </a:t>
            </a:r>
            <a:r>
              <a:rPr lang="ru-RU" sz="4400" b="1" dirty="0">
                <a:solidFill>
                  <a:srgbClr val="800080"/>
                </a:solidFill>
                <a:latin typeface="Book Antiqua" pitchFamily="18" charset="0"/>
              </a:rPr>
              <a:t>ДИАГНОСТИКЕ ЗАБОЛЕВАНИЙ ЛЕГКИХ.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7986712" cy="1068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Медико-социальная и экономическая эффективность создания </a:t>
            </a:r>
            <a:r>
              <a:rPr lang="ru-RU" sz="28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телемедицинской</a:t>
            </a:r>
            <a:r>
              <a:rPr lang="ru-RU" sz="2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сети </a:t>
            </a:r>
            <a:r>
              <a:rPr lang="ru-RU" sz="2800" b="1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cs typeface="Arial" charset="0"/>
              </a:rPr>
            </a:br>
            <a:endParaRPr lang="ru-RU" sz="2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Социальная значимость</a:t>
            </a: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внедрения </a:t>
            </a:r>
            <a:r>
              <a:rPr lang="ru-RU" sz="2800" b="1" dirty="0" err="1">
                <a:solidFill>
                  <a:schemeClr val="tx2"/>
                </a:solidFill>
                <a:cs typeface="Times New Roman" pitchFamily="18" charset="0"/>
              </a:rPr>
              <a:t>телемедицинской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 сети заключается в улучшение качества диагностики и лечения пациентов, что в итоге приведет к усилению социальной защищенности жителей города. 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/>
                </a:solidFill>
              </a:rPr>
              <a:t>	</a:t>
            </a:r>
            <a:r>
              <a:rPr lang="ru-RU" sz="2800" b="1" dirty="0">
                <a:solidFill>
                  <a:schemeClr val="tx2"/>
                </a:solidFill>
                <a:cs typeface="Times New Roman" pitchFamily="18" charset="0"/>
              </a:rPr>
              <a:t>В системе здравоохранения региона можно рассчитывать на оптимизацию движения потоков больных между поликлиниками и лечебными учреждениями города.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i="1" dirty="0">
                <a:solidFill>
                  <a:srgbClr val="3333FF"/>
                </a:solidFill>
                <a:cs typeface="Times New Roman" pitchFamily="18" charset="0"/>
              </a:rPr>
              <a:t>Экономическая эффективность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cs typeface="Times New Roman" pitchFamily="18" charset="0"/>
              </a:rPr>
              <a:t>внедрения </a:t>
            </a:r>
            <a:r>
              <a:rPr lang="ru-RU" sz="2800" b="1" dirty="0" err="1">
                <a:cs typeface="Times New Roman" pitchFamily="18" charset="0"/>
              </a:rPr>
              <a:t>телемедицинской</a:t>
            </a:r>
            <a:r>
              <a:rPr lang="ru-RU" sz="2800" b="1" dirty="0">
                <a:cs typeface="Times New Roman" pitchFamily="18" charset="0"/>
              </a:rPr>
              <a:t> сети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cs typeface="Times New Roman" pitchFamily="18" charset="0"/>
              </a:rPr>
              <a:t>может оцениваться по таким критериям, как снижение расходов на лечение из-за уменьшения числа ошибочных диагнозов и неправильно выбранных схем лечения</a:t>
            </a:r>
            <a:r>
              <a:rPr lang="ru-RU" sz="2800" b="1" dirty="0"/>
              <a:t>.</a:t>
            </a:r>
            <a:r>
              <a:rPr lang="ru-RU" sz="2800" b="1" dirty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386263" y="3243263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24581" name="Picture 5" descr="file:///C:/VAL/ОБЗОРЫ/Конфер_ДАНИЯ/ВИДАР/ТехпомощьВидар.files/news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386263" y="3243263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24583" name="Picture 7" descr="file:///C:/VAL/ОБЗОРЫ/Конфер_ДАНИЯ/ВИДАР/ТехпомощьВидар.files/arm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8534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Спасибо за внима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03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3333CC"/>
                </a:solidFill>
              </a:rPr>
              <a:t/>
            </a:r>
            <a:br>
              <a:rPr lang="ru-RU" sz="4000" b="1" dirty="0">
                <a:solidFill>
                  <a:srgbClr val="3333CC"/>
                </a:solidFill>
              </a:rPr>
            </a:br>
            <a:r>
              <a:rPr lang="ru-RU" sz="4000" b="1" dirty="0">
                <a:solidFill>
                  <a:srgbClr val="3333CC"/>
                </a:solidFill>
              </a:rPr>
              <a:t>	</a:t>
            </a:r>
            <a:r>
              <a:rPr lang="ru-RU" sz="4000" b="1" dirty="0">
                <a:solidFill>
                  <a:srgbClr val="800080"/>
                </a:solidFill>
                <a:latin typeface="Georgia" pitchFamily="18" charset="0"/>
              </a:rPr>
              <a:t>ГОСУДАРСТВЕННАЯ ПРОГРАММА «ТУБЕРКУЛЁЗ»</a:t>
            </a:r>
            <a:br>
              <a:rPr lang="ru-RU" sz="4000" b="1" dirty="0">
                <a:solidFill>
                  <a:srgbClr val="800080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800080"/>
                </a:solidFill>
                <a:latin typeface="Georgia" pitchFamily="18" charset="0"/>
              </a:rPr>
              <a:t> в г. Минске на 2010-2014 г.г. </a:t>
            </a:r>
            <a:r>
              <a:rPr lang="ru-RU" sz="4000" b="1" dirty="0">
                <a:solidFill>
                  <a:srgbClr val="00FFFF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00FFFF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FF3300"/>
                </a:solidFill>
              </a:rPr>
              <a:t>ЦЕЛИ И ЗАДАЧИ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80975" y="2636838"/>
            <a:ext cx="9324975" cy="4221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 </a:t>
            </a:r>
            <a:r>
              <a:rPr lang="ru-RU" sz="3300" i="1" u="sng"/>
              <a:t>Основные цели Программы и задачи противотуберкулезной службы   г. Минска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Снижение и предупреждение дальнейшего распространения туберкулезной инфекции;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Минимизация её негативных последствий;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Улучшение эпидемиологической ситуации, связанной с туберкулёзом;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Внедрение и адаптация рекомендаций ВОЗ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    ( стратегия </a:t>
            </a:r>
            <a:r>
              <a:rPr lang="en-US" sz="2800"/>
              <a:t>DOTS </a:t>
            </a:r>
            <a:r>
              <a:rPr lang="ru-RU" sz="2800"/>
              <a:t>и </a:t>
            </a:r>
            <a:r>
              <a:rPr lang="en-US" sz="2800"/>
              <a:t>DOTS-PLUS) </a:t>
            </a:r>
            <a:r>
              <a:rPr lang="ru-RU" sz="2800"/>
              <a:t>в систему противотуберкулёзных мероприятий в республике.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/>
          </a:p>
          <a:p>
            <a:pPr eaLnBrk="1" hangingPunct="1">
              <a:lnSpc>
                <a:spcPct val="80000"/>
              </a:lnSpc>
              <a:defRPr/>
            </a:pPr>
            <a:endParaRPr lang="ru-RU" sz="29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23962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ru-RU" sz="2400" b="1" dirty="0" smtClean="0">
                <a:effectLst/>
              </a:rPr>
              <a:t>ЕВРОПЕЙСКИЙ РЕГИОН ВОЗ</a:t>
            </a:r>
            <a:r>
              <a:rPr kumimoji="1" lang="en-US" sz="2400" b="1" dirty="0" smtClean="0">
                <a:effectLst/>
              </a:rPr>
              <a:t/>
            </a:r>
            <a:br>
              <a:rPr kumimoji="1" lang="en-US" sz="2400" b="1" dirty="0" smtClean="0">
                <a:effectLst/>
              </a:rPr>
            </a:br>
            <a:r>
              <a:rPr kumimoji="1" lang="ru-RU" sz="2400" b="1" dirty="0" smtClean="0">
                <a:effectLst/>
              </a:rPr>
              <a:t>Уровень заболеваемости туберкулезом в 18 высоко приоритетных странах</a:t>
            </a:r>
            <a:r>
              <a:rPr kumimoji="1" lang="en-US" sz="2400" b="1" dirty="0" smtClean="0">
                <a:effectLst/>
              </a:rPr>
              <a:t> </a:t>
            </a:r>
            <a:r>
              <a:rPr kumimoji="1" lang="ru-RU" sz="2400" b="1" dirty="0" smtClean="0">
                <a:effectLst/>
              </a:rPr>
              <a:t>(2010 г.)  на 100 тыс. нас.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19213" y="1600200"/>
          <a:ext cx="65055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836613"/>
          <a:ext cx="9144000" cy="6021387"/>
        </p:xfrm>
        <a:graphic>
          <a:graphicData uri="http://schemas.openxmlformats.org/presentationml/2006/ole">
            <p:oleObj spid="_x0000_s4098" name="Точечный рисунок" r:id="rId3" imgW="2980952" imgH="2219635" progId="PBrush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097338" y="1508125"/>
            <a:ext cx="1333500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0"/>
          <a:lstStyle/>
          <a:p>
            <a:pPr algn="ctr" defTabSz="855663"/>
            <a:r>
              <a:rPr lang="ru-RU" sz="1500" b="1" i="1">
                <a:solidFill>
                  <a:srgbClr val="000000"/>
                </a:solidFill>
                <a:latin typeface="Arial" charset="0"/>
                <a:cs typeface="Arial" charset="0"/>
              </a:rPr>
              <a:t>Витебская</a:t>
            </a:r>
          </a:p>
          <a:p>
            <a:pPr algn="ctr" defTabSz="855663"/>
            <a:r>
              <a:rPr lang="en-US" sz="1500" b="1" i="1">
                <a:solidFill>
                  <a:srgbClr val="000000"/>
                </a:solidFill>
                <a:latin typeface="Arial" charset="0"/>
                <a:cs typeface="Arial" charset="0"/>
              </a:rPr>
              <a:t>27.0</a:t>
            </a:r>
            <a:endParaRPr lang="ru-RU" sz="15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86125" y="2743200"/>
            <a:ext cx="1152525" cy="4810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/>
            <a:r>
              <a:rPr lang="ru-RU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Минская </a:t>
            </a:r>
            <a:r>
              <a:rPr lang="en-US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35.8</a:t>
            </a:r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604000" y="3222625"/>
            <a:ext cx="1465263" cy="477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/>
            <a:r>
              <a:rPr lang="ru-RU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Могилевская </a:t>
            </a:r>
            <a:r>
              <a:rPr lang="en-US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45.7</a:t>
            </a:r>
            <a:endParaRPr lang="ru-RU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26125" y="5006975"/>
            <a:ext cx="1385888" cy="531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/>
            <a:r>
              <a:rPr lang="ru-RU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Гомельская </a:t>
            </a:r>
            <a:r>
              <a:rPr lang="en-US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40.8</a:t>
            </a:r>
            <a:endParaRPr lang="ru-RU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0" y="5075238"/>
            <a:ext cx="1331913" cy="463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>
              <a:lnSpc>
                <a:spcPct val="90000"/>
              </a:lnSpc>
            </a:pPr>
            <a:r>
              <a:rPr lang="ru-RU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Брестская</a:t>
            </a:r>
          </a:p>
          <a:p>
            <a:pPr algn="ctr" defTabSz="855663">
              <a:lnSpc>
                <a:spcPct val="90000"/>
              </a:lnSpc>
            </a:pPr>
            <a:r>
              <a:rPr lang="en-US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28.1</a:t>
            </a:r>
            <a:endParaRPr lang="ru-RU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273175" y="3771900"/>
            <a:ext cx="1516063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/>
            <a:r>
              <a:rPr lang="ru-RU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Гродненская</a:t>
            </a:r>
          </a:p>
          <a:p>
            <a:pPr algn="ctr" defTabSz="855663"/>
            <a:r>
              <a:rPr lang="en-US" sz="15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29.0</a:t>
            </a:r>
            <a:endParaRPr lang="ru-RU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003300" y="3773488"/>
            <a:ext cx="211138" cy="2413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240685">
            <a:off x="5513388" y="1417638"/>
            <a:ext cx="211137" cy="2413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307138" y="3338513"/>
            <a:ext cx="211137" cy="239712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670675" y="4568825"/>
            <a:ext cx="211138" cy="2413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1" name="AutoShape 14"/>
          <p:cNvSpPr>
            <a:spLocks noChangeArrowheads="1"/>
          </p:cNvSpPr>
          <p:nvPr/>
        </p:nvSpPr>
        <p:spPr bwMode="auto">
          <a:xfrm>
            <a:off x="1252538" y="5597525"/>
            <a:ext cx="211137" cy="239713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-360363" y="906463"/>
            <a:ext cx="1746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51" tIns="42776" rIns="85551" bIns="42776" anchor="ctr">
            <a:spAutoFit/>
          </a:bodyPr>
          <a:lstStyle/>
          <a:p>
            <a:pPr defTabSz="855663"/>
            <a:endParaRPr lang="ru-RU" sz="1300">
              <a:latin typeface="Arial" charset="0"/>
            </a:endParaRPr>
          </a:p>
          <a:p>
            <a:pPr defTabSz="855663" eaLnBrk="0" hangingPunct="0"/>
            <a:endParaRPr lang="ru-RU" sz="1700">
              <a:latin typeface="Arial" charset="0"/>
            </a:endParaRPr>
          </a:p>
        </p:txBody>
      </p:sp>
      <p:sp>
        <p:nvSpPr>
          <p:cNvPr id="7183" name="Oval 16"/>
          <p:cNvSpPr>
            <a:spLocks noChangeArrowheads="1"/>
          </p:cNvSpPr>
          <p:nvPr/>
        </p:nvSpPr>
        <p:spPr bwMode="auto">
          <a:xfrm>
            <a:off x="3556000" y="3222625"/>
            <a:ext cx="815975" cy="692150"/>
          </a:xfrm>
          <a:prstGeom prst="ellipse">
            <a:avLst/>
          </a:prstGeom>
          <a:solidFill>
            <a:srgbClr val="FFC1C2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lIns="85551" tIns="42776" rIns="85551" bIns="42776" anchor="ctr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0" y="798513"/>
            <a:ext cx="2652713" cy="720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5551" tIns="42776" rIns="85551" bIns="42776">
            <a:spAutoFit/>
          </a:bodyPr>
          <a:lstStyle/>
          <a:p>
            <a:pPr algn="ctr" defTabSz="855663" eaLnBrk="0" hangingPunct="0">
              <a:lnSpc>
                <a:spcPct val="90000"/>
              </a:lnSpc>
            </a:pPr>
            <a:r>
              <a:rPr lang="ru-RU" sz="1500" b="1">
                <a:solidFill>
                  <a:srgbClr val="CC3300"/>
                </a:solidFill>
                <a:latin typeface="Times New Roman" pitchFamily="18" charset="0"/>
              </a:rPr>
              <a:t>Заболеваемость туберкулезом</a:t>
            </a:r>
          </a:p>
          <a:p>
            <a:pPr algn="ctr" defTabSz="855663" eaLnBrk="0" hangingPunct="0">
              <a:lnSpc>
                <a:spcPct val="90000"/>
              </a:lnSpc>
            </a:pPr>
            <a:r>
              <a:rPr lang="ru-RU" sz="1500" b="1">
                <a:solidFill>
                  <a:srgbClr val="CC3300"/>
                </a:solidFill>
                <a:latin typeface="Times New Roman" pitchFamily="18" charset="0"/>
              </a:rPr>
              <a:t>на 100 000 населения</a:t>
            </a:r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77788" y="1916113"/>
            <a:ext cx="800100" cy="36195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85551" tIns="42776" rIns="85551" bIns="42776" anchor="ctr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68263" y="2322513"/>
            <a:ext cx="801687" cy="361950"/>
          </a:xfrm>
          <a:prstGeom prst="rect">
            <a:avLst/>
          </a:prstGeom>
          <a:solidFill>
            <a:srgbClr val="CC00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85551" tIns="42776" rIns="85551" bIns="42776" anchor="ctr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87" name="Rectangle 23"/>
          <p:cNvSpPr>
            <a:spLocks noChangeArrowheads="1"/>
          </p:cNvSpPr>
          <p:nvPr/>
        </p:nvSpPr>
        <p:spPr bwMode="auto">
          <a:xfrm>
            <a:off x="933450" y="2349500"/>
            <a:ext cx="738188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0"/>
          <a:lstStyle/>
          <a:p>
            <a:pPr defTabSz="855663"/>
            <a:r>
              <a:rPr lang="en-US" sz="1300" i="1">
                <a:solidFill>
                  <a:srgbClr val="003300"/>
                </a:solidFill>
                <a:latin typeface="Arial Black" pitchFamily="34" charset="0"/>
                <a:cs typeface="Times New Roman" pitchFamily="18" charset="0"/>
              </a:rPr>
              <a:t>30-40</a:t>
            </a:r>
            <a:endParaRPr lang="ru-RU" sz="1300" i="1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 flipV="1">
            <a:off x="0" y="1455738"/>
            <a:ext cx="2536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134938" y="44450"/>
            <a:ext cx="8802687" cy="7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1" tIns="42776" rIns="85551" bIns="42776">
            <a:spAutoFit/>
          </a:bodyPr>
          <a:lstStyle/>
          <a:p>
            <a:pPr algn="ctr" defTabSz="855663"/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ЗАБОЛЕВАЕМОСТЬ ТУБЕРКУЛЕЗОМ ПО ОБЛАСТЯМ РБ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855663"/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2011г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., 9 мес. 2012г.</a:t>
            </a: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90" name="Rectangle 26"/>
          <p:cNvSpPr>
            <a:spLocks noChangeArrowheads="1"/>
          </p:cNvSpPr>
          <p:nvPr/>
        </p:nvSpPr>
        <p:spPr bwMode="auto">
          <a:xfrm>
            <a:off x="61913" y="1497013"/>
            <a:ext cx="801687" cy="361950"/>
          </a:xfrm>
          <a:prstGeom prst="rect">
            <a:avLst/>
          </a:prstGeom>
          <a:solidFill>
            <a:srgbClr val="FFD1D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85551" tIns="42776" rIns="85551" bIns="42776" anchor="ctr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91" name="Rectangle 27"/>
          <p:cNvSpPr>
            <a:spLocks noChangeArrowheads="1"/>
          </p:cNvSpPr>
          <p:nvPr/>
        </p:nvSpPr>
        <p:spPr bwMode="auto">
          <a:xfrm>
            <a:off x="914400" y="1508125"/>
            <a:ext cx="739775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0"/>
          <a:lstStyle/>
          <a:p>
            <a:pPr defTabSz="855663"/>
            <a:r>
              <a:rPr lang="en-US" sz="1300" i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&lt; 20</a:t>
            </a:r>
            <a:endParaRPr lang="ru-RU" sz="1300" i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192" name="Rectangle 29"/>
          <p:cNvSpPr>
            <a:spLocks noChangeArrowheads="1"/>
          </p:cNvSpPr>
          <p:nvPr/>
        </p:nvSpPr>
        <p:spPr bwMode="auto">
          <a:xfrm>
            <a:off x="66675" y="2720975"/>
            <a:ext cx="803275" cy="363538"/>
          </a:xfrm>
          <a:prstGeom prst="rect">
            <a:avLst/>
          </a:prstGeom>
          <a:solidFill>
            <a:srgbClr val="8A0000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85551" tIns="42776" rIns="85551" bIns="42776" anchor="ctr"/>
          <a:lstStyle/>
          <a:p>
            <a:pPr defTabSz="855663"/>
            <a:endParaRPr kumimoji="1" lang="ru-RU" sz="1700">
              <a:latin typeface="Arial" charset="0"/>
            </a:endParaRPr>
          </a:p>
        </p:txBody>
      </p:sp>
      <p:sp>
        <p:nvSpPr>
          <p:cNvPr id="7193" name="Rectangle 30"/>
          <p:cNvSpPr>
            <a:spLocks noChangeArrowheads="1"/>
          </p:cNvSpPr>
          <p:nvPr/>
        </p:nvSpPr>
        <p:spPr bwMode="auto">
          <a:xfrm>
            <a:off x="914400" y="1920875"/>
            <a:ext cx="739775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0"/>
          <a:lstStyle/>
          <a:p>
            <a:pPr defTabSz="855663"/>
            <a:r>
              <a:rPr lang="en-US" sz="1300" i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&gt;20</a:t>
            </a:r>
            <a:endParaRPr lang="ru-RU" sz="1300" i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194" name="Rectangle 31"/>
          <p:cNvSpPr>
            <a:spLocks noChangeArrowheads="1"/>
          </p:cNvSpPr>
          <p:nvPr/>
        </p:nvSpPr>
        <p:spPr bwMode="auto">
          <a:xfrm>
            <a:off x="920750" y="2762250"/>
            <a:ext cx="738188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551" tIns="42776" rIns="85551" bIns="0"/>
          <a:lstStyle/>
          <a:p>
            <a:pPr defTabSz="855663"/>
            <a:r>
              <a:rPr lang="en-US" sz="1300" i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&gt; 40</a:t>
            </a:r>
            <a:endParaRPr lang="ru-RU" sz="1300" i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195" name="Rectangle 13"/>
          <p:cNvSpPr>
            <a:spLocks noChangeArrowheads="1"/>
          </p:cNvSpPr>
          <p:nvPr/>
        </p:nvSpPr>
        <p:spPr bwMode="auto">
          <a:xfrm>
            <a:off x="3449638" y="3768725"/>
            <a:ext cx="931862" cy="4365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85551" tIns="42776" rIns="85551" bIns="42776"/>
          <a:lstStyle/>
          <a:p>
            <a:pPr algn="ctr" defTabSz="855663">
              <a:lnSpc>
                <a:spcPct val="80000"/>
              </a:lnSpc>
            </a:pPr>
            <a:r>
              <a:rPr lang="ru-RU" sz="13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МИНСК</a:t>
            </a:r>
          </a:p>
          <a:p>
            <a:pPr algn="ctr" defTabSz="855663">
              <a:lnSpc>
                <a:spcPct val="80000"/>
              </a:lnSpc>
            </a:pPr>
            <a:r>
              <a:rPr lang="ru-RU" sz="13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23</a:t>
            </a:r>
            <a:r>
              <a:rPr lang="en-US" sz="13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ru-RU" sz="13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7(17,3)</a:t>
            </a:r>
            <a:endParaRPr lang="ru-RU" sz="13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125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>
                <a:solidFill>
                  <a:srgbClr val="7030A0"/>
                </a:solidFill>
                <a:latin typeface="Georgia" pitchFamily="18" charset="0"/>
              </a:rPr>
              <a:t>Динамика заболеваемости туберкулезом </a:t>
            </a:r>
            <a:r>
              <a:rPr lang="ru-RU" sz="31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Georgia" pitchFamily="18" charset="0"/>
              </a:rPr>
              <a:t>населения РБ и в </a:t>
            </a:r>
            <a:r>
              <a:rPr lang="ru-RU" sz="3100" b="1" dirty="0">
                <a:solidFill>
                  <a:srgbClr val="7030A0"/>
                </a:solidFill>
                <a:latin typeface="Georgia" pitchFamily="18" charset="0"/>
              </a:rPr>
              <a:t>г.Минске. </a:t>
            </a:r>
            <a:r>
              <a:rPr lang="ru-RU" sz="2800" dirty="0">
                <a:solidFill>
                  <a:srgbClr val="FFFF99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rgbClr val="FFFF99"/>
                </a:solidFill>
                <a:latin typeface="Arial Black" pitchFamily="34" charset="0"/>
              </a:rPr>
            </a:br>
            <a:endParaRPr lang="ru-RU" sz="2800" dirty="0">
              <a:solidFill>
                <a:srgbClr val="FFFF99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485900"/>
          <a:ext cx="89789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Данные о материально-технической базе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рентгенфлюорографической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службы,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внедрение новых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технологий в 2011-2012г.г.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871538" y="1890713"/>
          <a:ext cx="74009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О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НОВНЫЕ СОСТАВЛЯЮЩИЕ ТЕЛЕМЕДИЦИНЫ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714876" y="2714621"/>
            <a:ext cx="4214842" cy="478900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kumimoji="1" lang="ru-RU" sz="2400" b="1" dirty="0">
                <a:solidFill>
                  <a:srgbClr val="00B050"/>
                </a:solidFill>
                <a:cs typeface="Times New Roman" pitchFamily="18" charset="0"/>
              </a:rPr>
              <a:t>- Консультационный центр </a:t>
            </a:r>
          </a:p>
          <a:p>
            <a:pPr eaLnBrk="0" hangingPunct="0">
              <a:spcBef>
                <a:spcPct val="10000"/>
              </a:spcBef>
            </a:pPr>
            <a:r>
              <a:rPr kumimoji="1" lang="ru-RU" sz="2400" b="1" dirty="0">
                <a:solidFill>
                  <a:srgbClr val="00B050"/>
                </a:solidFill>
                <a:cs typeface="Times New Roman" pitchFamily="18" charset="0"/>
              </a:rPr>
              <a:t>(1-й и 2-й противотуберкулезные диспансеры г.Минска)</a:t>
            </a:r>
          </a:p>
          <a:p>
            <a:pPr eaLnBrk="0" hangingPunct="0">
              <a:spcBef>
                <a:spcPct val="10000"/>
              </a:spcBef>
            </a:pPr>
            <a:endParaRPr kumimoji="1" lang="ru-RU" sz="2400" b="1" dirty="0">
              <a:solidFill>
                <a:schemeClr val="accent1"/>
              </a:solidFill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kumimoji="1" lang="ru-RU" sz="2400" b="1" dirty="0">
                <a:cs typeface="Times New Roman" pitchFamily="18" charset="0"/>
              </a:rPr>
              <a:t>- Каналообразующая среда </a:t>
            </a:r>
          </a:p>
          <a:p>
            <a:pPr algn="just">
              <a:spcBef>
                <a:spcPct val="10000"/>
              </a:spcBef>
            </a:pPr>
            <a:r>
              <a:rPr kumimoji="1" lang="ru-RU" sz="2400" dirty="0">
                <a:cs typeface="Times New Roman" pitchFamily="18" charset="0"/>
              </a:rPr>
              <a:t>(РУП «</a:t>
            </a:r>
            <a:r>
              <a:rPr kumimoji="1" lang="ru-RU" sz="2400" dirty="0" err="1">
                <a:cs typeface="Times New Roman" pitchFamily="18" charset="0"/>
              </a:rPr>
              <a:t>Белтелеком</a:t>
            </a:r>
            <a:r>
              <a:rPr kumimoji="1" lang="ru-RU" sz="2400" dirty="0">
                <a:cs typeface="Times New Roman" pitchFamily="18" charset="0"/>
              </a:rPr>
              <a:t>»)</a:t>
            </a:r>
            <a:r>
              <a:rPr kumimoji="1" lang="ru-RU" sz="24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10000"/>
              </a:spcBef>
            </a:pPr>
            <a:endParaRPr kumimoji="1"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10000"/>
              </a:spcBef>
            </a:pPr>
            <a:r>
              <a:rPr kumimoji="1"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Удаленные пункты </a:t>
            </a:r>
          </a:p>
          <a:p>
            <a:pPr eaLnBrk="0" hangingPunct="0">
              <a:spcBef>
                <a:spcPct val="10000"/>
              </a:spcBef>
            </a:pPr>
            <a:r>
              <a:rPr kumimoji="1" lang="ru-RU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(городские поликлиники г.Минска)</a:t>
            </a:r>
            <a:endParaRPr kumimoji="1"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-"/>
            </a:pPr>
            <a:endParaRPr kumimoji="1" lang="en-US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876550" y="2019300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571750" y="1766888"/>
            <a:ext cx="9144000" cy="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0" y="2781300"/>
          <a:ext cx="4211638" cy="3784600"/>
        </p:xfrm>
        <a:graphic>
          <a:graphicData uri="http://schemas.openxmlformats.org/presentationml/2006/ole">
            <p:oleObj spid="_x0000_s2050" r:id="rId3" imgW="2876190" imgH="2390476" progId="PBrush">
              <p:embed/>
            </p:oleObj>
          </a:graphicData>
        </a:graphic>
      </p:graphicFrame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179388" y="44450"/>
            <a:ext cx="8640762" cy="217905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телемедицины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FB3DAE"/>
                </a:solidFill>
                <a:cs typeface="Times New Roman" pitchFamily="18" charset="0"/>
              </a:rPr>
              <a:t>Телемедицина</a:t>
            </a:r>
            <a:r>
              <a:rPr lang="ru-RU" sz="2000" b="1" dirty="0">
                <a:solidFill>
                  <a:schemeClr val="accent1"/>
                </a:solidFill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schemeClr val="folHlink"/>
                </a:solidFill>
                <a:cs typeface="Times New Roman" pitchFamily="18" charset="0"/>
              </a:rPr>
              <a:t>направление медицины, основанное на использовании современных компьютерных и телекоммуникационных технологий для адресного обмена медицинской информации между специалистами с целью повышения качества и доступности диагностики и лечения конкретных пациентов. </a:t>
            </a:r>
            <a:endParaRPr lang="ru-RU" sz="2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сегмента </a:t>
            </a:r>
            <a:r>
              <a:rPr lang="ru-RU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телемедицинской</a:t>
            </a: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сети г.Минска</a:t>
            </a:r>
          </a:p>
          <a:p>
            <a:pPr algn="ctr">
              <a:defRPr/>
            </a:pP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1-м и 2-м противотуберкулезных диспансерах</a:t>
            </a:r>
          </a:p>
          <a:p>
            <a:pPr algn="ctr">
              <a:defRPr/>
            </a:pPr>
            <a:endParaRPr lang="ru-RU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214813"/>
            <a:ext cx="3429000" cy="2046287"/>
            <a:chOff x="0" y="2840"/>
            <a:chExt cx="1972" cy="1104"/>
          </a:xfrm>
        </p:grpSpPr>
        <p:sp>
          <p:nvSpPr>
            <p:cNvPr id="279556" name="AutoShape 4"/>
            <p:cNvSpPr>
              <a:spLocks noChangeArrowheads="1"/>
            </p:cNvSpPr>
            <p:nvPr/>
          </p:nvSpPr>
          <p:spPr bwMode="auto">
            <a:xfrm flipH="1">
              <a:off x="0" y="2840"/>
              <a:ext cx="1872" cy="1104"/>
            </a:xfrm>
            <a:prstGeom prst="wedgeRectCallout">
              <a:avLst>
                <a:gd name="adj1" fmla="val -15282"/>
                <a:gd name="adj2" fmla="val 722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Поликлиники г. Минска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3113"/>
              <a:ext cx="1972" cy="746"/>
              <a:chOff x="0" y="3113"/>
              <a:chExt cx="1972" cy="746"/>
            </a:xfrm>
          </p:grpSpPr>
          <p:pic>
            <p:nvPicPr>
              <p:cNvPr id="2563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113"/>
                <a:ext cx="612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33" name="Line 7"/>
              <p:cNvSpPr>
                <a:spLocks noChangeShapeType="1"/>
              </p:cNvSpPr>
              <p:nvPr/>
            </p:nvSpPr>
            <p:spPr bwMode="auto">
              <a:xfrm>
                <a:off x="612" y="3339"/>
                <a:ext cx="635" cy="0"/>
              </a:xfrm>
              <a:prstGeom prst="line">
                <a:avLst/>
              </a:prstGeom>
              <a:noFill/>
              <a:ln w="57150">
                <a:solidFill>
                  <a:srgbClr val="6600FF"/>
                </a:solidFill>
                <a:round/>
                <a:headEnd type="arrow" w="sm" len="sm"/>
                <a:tailEnd type="arrow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63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3158"/>
                <a:ext cx="57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35" name="Rectangle 9"/>
              <p:cNvSpPr>
                <a:spLocks noChangeArrowheads="1"/>
              </p:cNvSpPr>
              <p:nvPr/>
            </p:nvSpPr>
            <p:spPr bwMode="auto">
              <a:xfrm>
                <a:off x="1156" y="3612"/>
                <a:ext cx="816" cy="247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600" b="1">
                    <a:solidFill>
                      <a:srgbClr val="007635"/>
                    </a:solidFill>
                    <a:latin typeface="Times New Roman" pitchFamily="18" charset="0"/>
                    <a:cs typeface="Times New Roman" pitchFamily="18" charset="0"/>
                  </a:rPr>
                  <a:t>АРМ </a:t>
                </a:r>
              </a:p>
              <a:p>
                <a:pPr>
                  <a:lnSpc>
                    <a:spcPct val="70000"/>
                  </a:lnSpc>
                </a:pPr>
                <a:r>
                  <a:rPr lang="ru-RU">
                    <a:solidFill>
                      <a:srgbClr val="007635"/>
                    </a:solidFill>
                    <a:latin typeface="Times New Roman" pitchFamily="18" charset="0"/>
                    <a:cs typeface="Times New Roman" pitchFamily="18" charset="0"/>
                  </a:rPr>
                  <a:t>лаборанта </a:t>
                </a:r>
              </a:p>
            </p:txBody>
          </p:sp>
          <p:pic>
            <p:nvPicPr>
              <p:cNvPr id="25636" name="Picture 10" descr="флюорогр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3" y="3385"/>
                <a:ext cx="3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84725" y="4643438"/>
            <a:ext cx="4216400" cy="1454150"/>
            <a:chOff x="3626" y="2880"/>
            <a:chExt cx="1906" cy="916"/>
          </a:xfrm>
        </p:grpSpPr>
        <p:sp>
          <p:nvSpPr>
            <p:cNvPr id="279564" name="AutoShape 12"/>
            <p:cNvSpPr>
              <a:spLocks noChangeArrowheads="1"/>
            </p:cNvSpPr>
            <p:nvPr/>
          </p:nvSpPr>
          <p:spPr bwMode="auto">
            <a:xfrm flipH="1">
              <a:off x="3626" y="2880"/>
              <a:ext cx="1890" cy="882"/>
            </a:xfrm>
            <a:prstGeom prst="wedgeRectCallout">
              <a:avLst>
                <a:gd name="adj1" fmla="val 13773"/>
                <a:gd name="adj2" fmla="val -40972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настоящее время к системе </a:t>
              </a:r>
              <a:r>
                <a:rPr lang="ru-RU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телемедицина</a:t>
              </a:r>
              <a:r>
                <a:rPr lang="ru-RU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подключено  36 поликлиник</a:t>
              </a:r>
            </a:p>
          </p:txBody>
        </p:sp>
        <p:sp>
          <p:nvSpPr>
            <p:cNvPr id="25629" name="Rectangle 17"/>
            <p:cNvSpPr>
              <a:spLocks noChangeArrowheads="1"/>
            </p:cNvSpPr>
            <p:nvPr/>
          </p:nvSpPr>
          <p:spPr bwMode="auto">
            <a:xfrm>
              <a:off x="4716" y="3612"/>
              <a:ext cx="816" cy="1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endPara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214688" y="4071938"/>
            <a:ext cx="2162175" cy="1071562"/>
            <a:chOff x="2062" y="2519"/>
            <a:chExt cx="1362" cy="675"/>
          </a:xfrm>
        </p:grpSpPr>
        <p:sp>
          <p:nvSpPr>
            <p:cNvPr id="25626" name="Line 21"/>
            <p:cNvSpPr>
              <a:spLocks noChangeShapeType="1"/>
            </p:cNvSpPr>
            <p:nvPr/>
          </p:nvSpPr>
          <p:spPr bwMode="auto">
            <a:xfrm flipH="1">
              <a:off x="2062" y="2519"/>
              <a:ext cx="720" cy="67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4" name="Rectangle 22"/>
            <p:cNvSpPr>
              <a:spLocks noChangeArrowheads="1"/>
            </p:cNvSpPr>
            <p:nvPr/>
          </p:nvSpPr>
          <p:spPr bwMode="auto">
            <a:xfrm>
              <a:off x="2109" y="2659"/>
              <a:ext cx="1315" cy="29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консультационные заключения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3000375"/>
            <a:ext cx="3429000" cy="1239838"/>
            <a:chOff x="0" y="1889"/>
            <a:chExt cx="2160" cy="781"/>
          </a:xfrm>
        </p:grpSpPr>
        <p:sp>
          <p:nvSpPr>
            <p:cNvPr id="25623" name="Line 24"/>
            <p:cNvSpPr>
              <a:spLocks noChangeShapeType="1"/>
            </p:cNvSpPr>
            <p:nvPr/>
          </p:nvSpPr>
          <p:spPr bwMode="auto">
            <a:xfrm flipV="1">
              <a:off x="1170" y="1889"/>
              <a:ext cx="990" cy="76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577" name="Rectangle 25"/>
            <p:cNvSpPr>
              <a:spLocks noChangeArrowheads="1"/>
            </p:cNvSpPr>
            <p:nvPr/>
          </p:nvSpPr>
          <p:spPr bwMode="auto">
            <a:xfrm>
              <a:off x="0" y="2160"/>
              <a:ext cx="1776" cy="5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протоколы 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исследований,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диагностические 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изображения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25625" name="Picture 26" descr="флюорогр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1934"/>
              <a:ext cx="374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785938" y="1000125"/>
            <a:ext cx="5905500" cy="3082925"/>
            <a:chOff x="1111" y="255"/>
            <a:chExt cx="3720" cy="1958"/>
          </a:xfrm>
        </p:grpSpPr>
        <p:sp>
          <p:nvSpPr>
            <p:cNvPr id="279584" name="AutoShape 32"/>
            <p:cNvSpPr>
              <a:spLocks noChangeArrowheads="1"/>
            </p:cNvSpPr>
            <p:nvPr/>
          </p:nvSpPr>
          <p:spPr bwMode="auto">
            <a:xfrm flipH="1">
              <a:off x="1111" y="255"/>
              <a:ext cx="3720" cy="1814"/>
            </a:xfrm>
            <a:prstGeom prst="wedgeRectCallout">
              <a:avLst>
                <a:gd name="adj1" fmla="val 19569"/>
                <a:gd name="adj2" fmla="val -22713"/>
              </a:avLst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616" name="Picture 33" descr="vez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786" y="255"/>
              <a:ext cx="405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34" descr="vezd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6" y="255"/>
              <a:ext cx="40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587" name="Rectangle 35"/>
            <p:cNvSpPr>
              <a:spLocks noChangeArrowheads="1"/>
            </p:cNvSpPr>
            <p:nvPr/>
          </p:nvSpPr>
          <p:spPr bwMode="auto">
            <a:xfrm>
              <a:off x="1696" y="663"/>
              <a:ext cx="1260" cy="28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ru-RU" sz="160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АРМ 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консультантов </a:t>
              </a:r>
            </a:p>
          </p:txBody>
        </p:sp>
        <p:sp>
          <p:nvSpPr>
            <p:cNvPr id="279588" name="Rectangle 36"/>
            <p:cNvSpPr>
              <a:spLocks noChangeArrowheads="1"/>
            </p:cNvSpPr>
            <p:nvPr/>
          </p:nvSpPr>
          <p:spPr bwMode="auto">
            <a:xfrm>
              <a:off x="2776" y="663"/>
              <a:ext cx="953" cy="18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endPara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620" name="Picture 37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6" y="1071"/>
              <a:ext cx="935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1" name="Line 38"/>
            <p:cNvSpPr>
              <a:spLocks noChangeShapeType="1"/>
            </p:cNvSpPr>
            <p:nvPr/>
          </p:nvSpPr>
          <p:spPr bwMode="auto">
            <a:xfrm flipH="1" flipV="1">
              <a:off x="1786" y="936"/>
              <a:ext cx="540" cy="31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Rectangle 40"/>
            <p:cNvSpPr>
              <a:spLocks noChangeArrowheads="1"/>
            </p:cNvSpPr>
            <p:nvPr/>
          </p:nvSpPr>
          <p:spPr bwMode="auto">
            <a:xfrm>
              <a:off x="3181" y="1662"/>
              <a:ext cx="1530" cy="22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400" b="1">
                  <a:solidFill>
                    <a:srgbClr val="007635"/>
                  </a:solidFill>
                  <a:latin typeface="Times New Roman" pitchFamily="18" charset="0"/>
                  <a:cs typeface="Times New Roman" pitchFamily="18" charset="0"/>
                </a:rPr>
                <a:t>Сервер ТМС </a:t>
              </a:r>
            </a:p>
          </p:txBody>
        </p:sp>
      </p:grpSp>
      <p:pic>
        <p:nvPicPr>
          <p:cNvPr id="279593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214438"/>
            <a:ext cx="2647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94" name="Picture 4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5500688"/>
            <a:ext cx="10795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флюорог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63878">
            <a:off x="3175000" y="1389063"/>
            <a:ext cx="2984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флюорог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974725">
            <a:off x="4035425" y="1393825"/>
            <a:ext cx="298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13350" y="785813"/>
            <a:ext cx="3940175" cy="5464175"/>
            <a:chOff x="3751" y="354"/>
            <a:chExt cx="1781" cy="3442"/>
          </a:xfrm>
        </p:grpSpPr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 flipH="1">
              <a:off x="3751" y="354"/>
              <a:ext cx="1776" cy="1440"/>
            </a:xfrm>
            <a:prstGeom prst="wedgeRectCallout">
              <a:avLst>
                <a:gd name="adj1" fmla="val 13773"/>
                <a:gd name="adj2" fmla="val -40972"/>
              </a:avLst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ИСПОЛНИТЕЛИ:</a:t>
              </a:r>
            </a:p>
            <a:p>
              <a:pPr algn="ctr">
                <a:buFont typeface="Courier New" pitchFamily="49" charset="0"/>
                <a:buChar char="o"/>
                <a:defRPr/>
              </a:pPr>
              <a:r>
                <a:rPr lang="ru-RU" sz="24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НП ЧУП </a:t>
              </a:r>
              <a:r>
                <a:rPr lang="ru-RU" sz="2400" dirty="0" err="1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Адани</a:t>
              </a:r>
              <a:endParaRPr lang="ru-RU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Courier New" pitchFamily="49" charset="0"/>
                <a:buChar char="o"/>
                <a:defRPr/>
              </a:pPr>
              <a:r>
                <a:rPr lang="ru-RU" sz="24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ОИПИ НАН Беларуси</a:t>
              </a:r>
            </a:p>
            <a:p>
              <a:pPr algn="ctr">
                <a:buFont typeface="Courier New" pitchFamily="49" charset="0"/>
                <a:buChar char="o"/>
                <a:defRPr/>
              </a:pPr>
              <a:r>
                <a:rPr lang="ru-RU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Противотуберкулёзные диспансеры №1, №2 </a:t>
              </a:r>
            </a:p>
            <a:p>
              <a:pPr algn="ctr">
                <a:defRPr/>
              </a:pPr>
              <a:r>
                <a:rPr lang="ru-RU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г. Минска.</a:t>
              </a:r>
            </a:p>
            <a:p>
              <a:pPr algn="ctr">
                <a:defRPr/>
              </a:pPr>
              <a:endPara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4716" y="3612"/>
              <a:ext cx="816" cy="18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endPara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5716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ru-RU" b="1" dirty="0" err="1" smtClean="0">
                <a:solidFill>
                  <a:srgbClr val="FF00FF"/>
                </a:solidFill>
                <a:latin typeface="Georgia" pitchFamily="18" charset="0"/>
              </a:rPr>
              <a:t>Телемедицинские</a:t>
            </a:r>
            <a:r>
              <a:rPr lang="ru-RU" b="1" dirty="0" smtClean="0">
                <a:solidFill>
                  <a:srgbClr val="FF00FF"/>
                </a:solidFill>
                <a:latin typeface="Georgia" pitchFamily="18" charset="0"/>
              </a:rPr>
              <a:t> консультации</a:t>
            </a:r>
            <a: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4040188" cy="57150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9 </a:t>
            </a:r>
            <a:r>
              <a:rPr lang="ru-RU" sz="3200" dirty="0" err="1" smtClean="0"/>
              <a:t>мес</a:t>
            </a:r>
            <a:r>
              <a:rPr lang="en-US" sz="3200" dirty="0" smtClean="0"/>
              <a:t>. </a:t>
            </a:r>
            <a:r>
              <a:rPr lang="ru-RU" sz="3200" dirty="0" smtClean="0"/>
              <a:t>2011г.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4040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Обработано ЦРГ-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3333FF"/>
                </a:solidFill>
              </a:rPr>
              <a:t>162 569</a:t>
            </a:r>
          </a:p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b="1" dirty="0" smtClean="0">
                <a:solidFill>
                  <a:srgbClr val="00CC00"/>
                </a:solidFill>
              </a:rPr>
              <a:t>Проведено консультаций 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4651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785927"/>
            <a:ext cx="4071966" cy="71438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9 мес. 2012г.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3333FF"/>
                </a:solidFill>
              </a:rPr>
              <a:t>182 275</a:t>
            </a:r>
          </a:p>
          <a:p>
            <a:pPr>
              <a:buNone/>
            </a:pPr>
            <a:endParaRPr lang="en-US" sz="3600" dirty="0" smtClean="0"/>
          </a:p>
          <a:p>
            <a:endParaRPr lang="ru-RU" sz="3600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4596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354</Words>
  <Application>Microsoft Office PowerPoint</Application>
  <PresentationFormat>Экран (4:3)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Точечный рисунок</vt:lpstr>
      <vt:lpstr>Диаграмма</vt:lpstr>
      <vt:lpstr>ОПЫТ ПРИМЕНЕНИЯ ТЕЛЕМЕДИЦИНСКИХ КОНСУЛЬТАЦИЙ ВО ФТИЗИАТРИЧЕСКОЙ ПРАКТИКЕ.</vt:lpstr>
      <vt:lpstr>  ГОСУДАРСТВЕННАЯ ПРОГРАММА «ТУБЕРКУЛЁЗ»  в г. Минске на 2010-2014 г.г.  ЦЕЛИ И ЗАДАЧИ</vt:lpstr>
      <vt:lpstr>ЕВРОПЕЙСКИЙ РЕГИОН ВОЗ Уровень заболеваемости туберкулезом в 18 высоко приоритетных странах (2010 г.)  на 100 тыс. нас.</vt:lpstr>
      <vt:lpstr>Слайд 4</vt:lpstr>
      <vt:lpstr>Динамика заболеваемости туберкулезом  населения РБ и в г.Минске.  </vt:lpstr>
      <vt:lpstr>Данные о материально-технической базе рентгенфлюорографической службы,  внедрение новых технологий в 2011-2012г.г.</vt:lpstr>
      <vt:lpstr>ОCНОВНЫЕ СОСТАВЛЯЮЩИЕ ТЕЛЕМЕДИЦИНЫ</vt:lpstr>
      <vt:lpstr>Слайд 8</vt:lpstr>
      <vt:lpstr> Телемедицинские консультации </vt:lpstr>
      <vt:lpstr>СТРУКТУРА ВЫЯВЛЕННОЙ ПАТОЛОГИИ ПРИ ФЛЮОРОГРАФИЧЕСКОМ ОБСЛЕДОВАНИИ НАСЕЛЕНИЯ за 2011 г.(%) в г. Минске.</vt:lpstr>
      <vt:lpstr>Авторы: В.В.Анищенко, П.Е.Ванькевич, В.А.Ковалев, Н.В.Куцан, В.А.Лапицкий, В.Н.Линев</vt:lpstr>
      <vt:lpstr>Медико-социальная и экономическая эффективность создания телемедицинской сети  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 СОСТОЯНИИ ПРОТИВОТУБЕРКУЛЕЗНОЙ РАБОТЫ И  ВЫПОЛНЕНИИ ГОСУДАРСТВЕННОЙ ПРОГРАММЫ «ТУБЕРКУЛЕЗ» на 2010-2014г.г. за 9 мес. 2012г.  в г. Минске</dc:title>
  <dc:creator>Admin</dc:creator>
  <cp:lastModifiedBy>Slevin</cp:lastModifiedBy>
  <cp:revision>56</cp:revision>
  <dcterms:created xsi:type="dcterms:W3CDTF">2012-10-29T12:18:19Z</dcterms:created>
  <dcterms:modified xsi:type="dcterms:W3CDTF">2013-04-05T13:02:13Z</dcterms:modified>
</cp:coreProperties>
</file>