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9" r:id="rId3"/>
    <p:sldId id="269" r:id="rId4"/>
    <p:sldId id="260" r:id="rId5"/>
    <p:sldId id="261" r:id="rId6"/>
    <p:sldId id="262" r:id="rId7"/>
    <p:sldId id="263" r:id="rId8"/>
    <p:sldId id="256" r:id="rId9"/>
    <p:sldId id="264" r:id="rId10"/>
    <p:sldId id="258" r:id="rId11"/>
    <p:sldId id="265" r:id="rId12"/>
    <p:sldId id="266" r:id="rId13"/>
    <p:sldId id="267" r:id="rId14"/>
    <p:sldId id="270" r:id="rId15"/>
    <p:sldId id="268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7F5937A-B271-4B2A-87E2-96D440C8D8B4}" type="datetimeFigureOut">
              <a:rPr lang="ru-RU" smtClean="0"/>
              <a:pPr/>
              <a:t>29.07.2016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8A565B-61B6-45C4-856D-739E8B8D0C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5937A-B271-4B2A-87E2-96D440C8D8B4}" type="datetimeFigureOut">
              <a:rPr lang="ru-RU" smtClean="0"/>
              <a:pPr/>
              <a:t>29.07.2016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A565B-61B6-45C4-856D-739E8B8D0C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7F5937A-B271-4B2A-87E2-96D440C8D8B4}" type="datetimeFigureOut">
              <a:rPr lang="ru-RU" smtClean="0"/>
              <a:pPr/>
              <a:t>29.07.2016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8A565B-61B6-45C4-856D-739E8B8D0C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5937A-B271-4B2A-87E2-96D440C8D8B4}" type="datetimeFigureOut">
              <a:rPr lang="ru-RU" smtClean="0"/>
              <a:pPr/>
              <a:t>29.07.2016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A565B-61B6-45C4-856D-739E8B8D0C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7F5937A-B271-4B2A-87E2-96D440C8D8B4}" type="datetimeFigureOut">
              <a:rPr lang="ru-RU" smtClean="0"/>
              <a:pPr/>
              <a:t>29.07.2016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E8A565B-61B6-45C4-856D-739E8B8D0C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5937A-B271-4B2A-87E2-96D440C8D8B4}" type="datetimeFigureOut">
              <a:rPr lang="ru-RU" smtClean="0"/>
              <a:pPr/>
              <a:t>29.07.2016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A565B-61B6-45C4-856D-739E8B8D0C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5937A-B271-4B2A-87E2-96D440C8D8B4}" type="datetimeFigureOut">
              <a:rPr lang="ru-RU" smtClean="0"/>
              <a:pPr/>
              <a:t>29.07.2016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A565B-61B6-45C4-856D-739E8B8D0C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5937A-B271-4B2A-87E2-96D440C8D8B4}" type="datetimeFigureOut">
              <a:rPr lang="ru-RU" smtClean="0"/>
              <a:pPr/>
              <a:t>29.07.2016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A565B-61B6-45C4-856D-739E8B8D0C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7F5937A-B271-4B2A-87E2-96D440C8D8B4}" type="datetimeFigureOut">
              <a:rPr lang="ru-RU" smtClean="0"/>
              <a:pPr/>
              <a:t>29.07.2016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A565B-61B6-45C4-856D-739E8B8D0C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5937A-B271-4B2A-87E2-96D440C8D8B4}" type="datetimeFigureOut">
              <a:rPr lang="ru-RU" smtClean="0"/>
              <a:pPr/>
              <a:t>29.07.2016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A565B-61B6-45C4-856D-739E8B8D0C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5937A-B271-4B2A-87E2-96D440C8D8B4}" type="datetimeFigureOut">
              <a:rPr lang="ru-RU" smtClean="0"/>
              <a:pPr/>
              <a:t>29.07.2016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A565B-61B6-45C4-856D-739E8B8D0C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7F5937A-B271-4B2A-87E2-96D440C8D8B4}" type="datetimeFigureOut">
              <a:rPr lang="ru-RU" smtClean="0"/>
              <a:pPr/>
              <a:t>29.07.2016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8A565B-61B6-45C4-856D-739E8B8D0C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Метаболический синдром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571868" y="3886200"/>
            <a:ext cx="4200532" cy="1752600"/>
          </a:xfrm>
        </p:spPr>
        <p:txBody>
          <a:bodyPr/>
          <a:lstStyle/>
          <a:p>
            <a:r>
              <a:rPr lang="ru-RU" dirty="0" smtClean="0"/>
              <a:t>Мицкевич Ф.М.</a:t>
            </a:r>
          </a:p>
          <a:p>
            <a:r>
              <a:rPr lang="ru-RU" dirty="0" smtClean="0"/>
              <a:t>УЗ «2-й ГПТД»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15338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Lancet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(</a:t>
            </a:r>
            <a:r>
              <a:rPr lang="ru-RU" sz="2700" dirty="0" smtClean="0"/>
              <a:t>ведущий</a:t>
            </a:r>
            <a:br>
              <a:rPr lang="ru-RU" sz="2700" dirty="0" smtClean="0"/>
            </a:br>
            <a:r>
              <a:rPr lang="ru-RU" sz="2700" dirty="0" smtClean="0"/>
              <a:t>английский медицинский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журнал</a:t>
            </a:r>
            <a:r>
              <a:rPr lang="ru-RU" sz="2700" dirty="0" smtClean="0"/>
              <a:t>) летом 2001 года: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11680"/>
            <a:ext cx="7239000" cy="48463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"Наши данные подтверждают ранее полученные сведения о более </a:t>
            </a:r>
            <a:r>
              <a:rPr lang="ru-RU" dirty="0" smtClean="0"/>
              <a:t>высокой смертности </a:t>
            </a:r>
            <a:r>
              <a:rPr lang="ru-RU" dirty="0" smtClean="0"/>
              <a:t>среди пожилых людей с низким уровнем холестерина </a:t>
            </a:r>
            <a:r>
              <a:rPr lang="ru-RU" dirty="0" smtClean="0"/>
              <a:t>и демонстрируют</a:t>
            </a:r>
            <a:r>
              <a:rPr lang="ru-RU" dirty="0" smtClean="0"/>
              <a:t>, что постоянно низкий уровень холестерина </a:t>
            </a:r>
            <a:r>
              <a:rPr lang="ru-RU" dirty="0" smtClean="0"/>
              <a:t>фактически увеличивает </a:t>
            </a:r>
            <a:r>
              <a:rPr lang="ru-RU" dirty="0" smtClean="0"/>
              <a:t>риск смерти".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smtClean="0"/>
              <a:t>оригинале</a:t>
            </a:r>
            <a:r>
              <a:rPr lang="en-US" dirty="0" smtClean="0"/>
              <a:t>: "Our data accord with</a:t>
            </a:r>
            <a:br>
              <a:rPr lang="en-US" dirty="0" smtClean="0"/>
            </a:br>
            <a:r>
              <a:rPr lang="en-US" dirty="0" err="1" smtClean="0"/>
              <a:t>previousfindings</a:t>
            </a:r>
            <a:r>
              <a:rPr lang="en-US" dirty="0" smtClean="0"/>
              <a:t> of increased mortality on elderly people with </a:t>
            </a:r>
            <a:r>
              <a:rPr lang="en-US" dirty="0" smtClean="0"/>
              <a:t>low</a:t>
            </a:r>
            <a:r>
              <a:rPr lang="ru-RU" dirty="0" smtClean="0"/>
              <a:t> </a:t>
            </a:r>
            <a:r>
              <a:rPr lang="en-US" dirty="0" smtClean="0"/>
              <a:t>serum </a:t>
            </a:r>
            <a:r>
              <a:rPr lang="en-US" dirty="0" smtClean="0"/>
              <a:t>cholesterol, and show that long-term persistence of low</a:t>
            </a:r>
            <a:br>
              <a:rPr lang="en-US" dirty="0" smtClean="0"/>
            </a:br>
            <a:r>
              <a:rPr lang="en-US" dirty="0" smtClean="0"/>
              <a:t>cholesterol concentration actually increases the risk of </a:t>
            </a:r>
            <a:r>
              <a:rPr lang="en-US" dirty="0" smtClean="0"/>
              <a:t>death“.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pic>
        <p:nvPicPr>
          <p:cNvPr id="1026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357166"/>
            <a:ext cx="1795882" cy="1833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ЛПНП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Холестерин </a:t>
            </a:r>
            <a:r>
              <a:rPr lang="ru-RU" dirty="0" smtClean="0"/>
              <a:t>не растворяется в крови; он должен быть привязан </a:t>
            </a:r>
            <a:r>
              <a:rPr lang="ru-RU" dirty="0" smtClean="0"/>
              <a:t>к белковым </a:t>
            </a:r>
            <a:r>
              <a:rPr lang="ru-RU" dirty="0" smtClean="0"/>
              <a:t>соединениям - </a:t>
            </a:r>
            <a:r>
              <a:rPr lang="ru-RU" dirty="0" err="1" smtClean="0"/>
              <a:t>липопротеинам</a:t>
            </a:r>
            <a:r>
              <a:rPr lang="ru-RU" dirty="0" smtClean="0"/>
              <a:t> - для того, чтобы перемещаться в</a:t>
            </a:r>
            <a:br>
              <a:rPr lang="ru-RU" dirty="0" smtClean="0"/>
            </a:br>
            <a:r>
              <a:rPr lang="ru-RU" dirty="0" smtClean="0"/>
              <a:t>крови.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Липопротеины</a:t>
            </a:r>
            <a:r>
              <a:rPr lang="ru-RU" dirty="0" smtClean="0"/>
              <a:t> низкой концентрации (</a:t>
            </a:r>
            <a:r>
              <a:rPr lang="ru-RU" dirty="0" err="1" smtClean="0"/>
              <a:t>LDLs</a:t>
            </a:r>
            <a:r>
              <a:rPr lang="ru-RU" dirty="0" smtClean="0"/>
              <a:t>) </a:t>
            </a:r>
            <a:r>
              <a:rPr lang="ru-RU" dirty="0" smtClean="0"/>
              <a:t>или низкой плотности, транспортируют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холестерин с места синтеза в печени к разным тканям, где он отделяется</a:t>
            </a:r>
            <a:br>
              <a:rPr lang="ru-RU" dirty="0" smtClean="0"/>
            </a:br>
            <a:r>
              <a:rPr lang="ru-RU" dirty="0" smtClean="0"/>
              <a:t>от </a:t>
            </a:r>
            <a:r>
              <a:rPr lang="ru-RU" dirty="0" err="1" smtClean="0"/>
              <a:t>липопротеина</a:t>
            </a:r>
            <a:r>
              <a:rPr lang="ru-RU" dirty="0" smtClean="0"/>
              <a:t> и используется клетками. </a:t>
            </a:r>
            <a:r>
              <a:rPr lang="ru-RU" dirty="0" err="1" smtClean="0"/>
              <a:t>Липопротеины</a:t>
            </a:r>
            <a:r>
              <a:rPr lang="ru-RU" dirty="0" smtClean="0"/>
              <a:t> </a:t>
            </a:r>
            <a:r>
              <a:rPr lang="ru-RU" dirty="0" smtClean="0"/>
              <a:t>высокой концентрации </a:t>
            </a:r>
            <a:r>
              <a:rPr lang="ru-RU" dirty="0" smtClean="0"/>
              <a:t>(</a:t>
            </a:r>
            <a:r>
              <a:rPr lang="ru-RU" dirty="0" err="1" smtClean="0"/>
              <a:t>HDLs</a:t>
            </a:r>
            <a:r>
              <a:rPr lang="ru-RU" dirty="0" smtClean="0"/>
              <a:t>), возможно, транспортируют избыточный или</a:t>
            </a:r>
            <a:br>
              <a:rPr lang="ru-RU" dirty="0" smtClean="0"/>
            </a:br>
            <a:r>
              <a:rPr lang="ru-RU" dirty="0" smtClean="0"/>
              <a:t>неиспользованный </a:t>
            </a:r>
            <a:r>
              <a:rPr lang="ru-RU" dirty="0" err="1" smtClean="0"/>
              <a:t>холестеринобратно</a:t>
            </a:r>
            <a:r>
              <a:rPr lang="ru-RU" dirty="0" smtClean="0"/>
              <a:t> в печень, где он разбивается на</a:t>
            </a:r>
            <a:br>
              <a:rPr lang="ru-RU" dirty="0" smtClean="0"/>
            </a:br>
            <a:r>
              <a:rPr lang="ru-RU" dirty="0" smtClean="0"/>
              <a:t>желчные кислоты и затем выводится [с желчью</a:t>
            </a:r>
            <a:r>
              <a:rPr lang="ru-RU" dirty="0" smtClean="0"/>
              <a:t>]. </a:t>
            </a:r>
            <a:endParaRPr lang="ru-RU" dirty="0"/>
          </a:p>
        </p:txBody>
      </p:sp>
      <p:pic>
        <p:nvPicPr>
          <p:cNvPr id="3074" name="Picture 2" descr="C:\Program Files (x86)\Microsoft Office\MEDIA\CAGCAT10\j029357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214290"/>
            <a:ext cx="2214578" cy="14062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r>
              <a:rPr lang="ru-RU" dirty="0" smtClean="0"/>
              <a:t>Роль холестерина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54556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>Холестерин - предтеча жирорастворимого витамина D, </a:t>
            </a:r>
            <a:r>
              <a:rPr lang="ru-RU" sz="1800" dirty="0" smtClean="0"/>
              <a:t>критически необходимого </a:t>
            </a:r>
            <a:r>
              <a:rPr lang="ru-RU" sz="1800" dirty="0" smtClean="0"/>
              <a:t>для роста и деления костных тканей, деятельности </a:t>
            </a:r>
            <a:r>
              <a:rPr lang="ru-RU" sz="1800" dirty="0" smtClean="0"/>
              <a:t>нервной системы</a:t>
            </a:r>
            <a:r>
              <a:rPr lang="ru-RU" sz="1800" dirty="0" smtClean="0"/>
              <a:t>, выработки инсулина, поддержания мышечного тонуса, </a:t>
            </a:r>
            <a:r>
              <a:rPr lang="ru-RU" sz="1800" dirty="0" smtClean="0"/>
              <a:t>минерального обмена</a:t>
            </a:r>
            <a:r>
              <a:rPr lang="ru-RU" sz="1800" dirty="0" smtClean="0"/>
              <a:t>, иммунитета, органов размножения, а также для роста и </a:t>
            </a:r>
            <a:r>
              <a:rPr lang="ru-RU" sz="1800" dirty="0" smtClean="0"/>
              <a:t>развития ребенка</a:t>
            </a:r>
            <a:r>
              <a:rPr lang="ru-RU" sz="1800" dirty="0" smtClean="0"/>
              <a:t>. 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Холестерин </a:t>
            </a:r>
            <a:r>
              <a:rPr lang="ru-RU" sz="1800" dirty="0" smtClean="0"/>
              <a:t>- база для образования желчи, которая абсолютно </a:t>
            </a:r>
            <a:r>
              <a:rPr lang="ru-RU" sz="1800" dirty="0" smtClean="0"/>
              <a:t>необходима для </a:t>
            </a:r>
            <a:r>
              <a:rPr lang="ru-RU" sz="1800" dirty="0" smtClean="0"/>
              <a:t>переваривания, усвоения и ассимиляции незаменимых жиров из питания</a:t>
            </a:r>
            <a:r>
              <a:rPr lang="ru-RU" sz="1800" dirty="0" smtClean="0"/>
              <a:t>.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Холестерин - антиоксидант, он защищает внутриклеточные структуры </a:t>
            </a:r>
            <a:r>
              <a:rPr lang="ru-RU" sz="1800" dirty="0" smtClean="0"/>
              <a:t>от разрушительного </a:t>
            </a:r>
            <a:r>
              <a:rPr lang="ru-RU" sz="1800" dirty="0" smtClean="0"/>
              <a:t>действия свободных кислородных радикалов, </a:t>
            </a:r>
            <a:r>
              <a:rPr lang="ru-RU" sz="1800" dirty="0" smtClean="0"/>
              <a:t>которые образуются </a:t>
            </a:r>
            <a:r>
              <a:rPr lang="ru-RU" sz="1800" dirty="0" smtClean="0"/>
              <a:t>при обмене веществ и под влиянием внешних факторов. Это и</a:t>
            </a:r>
            <a:br>
              <a:rPr lang="ru-RU" sz="1800" dirty="0" smtClean="0"/>
            </a:br>
            <a:r>
              <a:rPr lang="ru-RU" sz="1800" dirty="0" smtClean="0"/>
              <a:t>объясняет тот факт, что уровень холестерина в крови растет с </a:t>
            </a:r>
            <a:r>
              <a:rPr lang="ru-RU" sz="1800" dirty="0" smtClean="0"/>
              <a:t>возрастом.</a:t>
            </a:r>
          </a:p>
          <a:p>
            <a:pPr>
              <a:buNone/>
            </a:pPr>
            <a:r>
              <a:rPr lang="ru-RU" sz="1800" dirty="0" smtClean="0"/>
              <a:t>Холестерин </a:t>
            </a:r>
            <a:r>
              <a:rPr lang="ru-RU" sz="1800" dirty="0" smtClean="0"/>
              <a:t>защищает организм от накапливаемых повреждений, </a:t>
            </a:r>
            <a:r>
              <a:rPr lang="ru-RU" sz="1800" dirty="0" smtClean="0"/>
              <a:t>которые ведут </a:t>
            </a:r>
            <a:r>
              <a:rPr lang="ru-RU" sz="1800" dirty="0" smtClean="0"/>
              <a:t>к болезням сердца и раку.</a:t>
            </a:r>
            <a:br>
              <a:rPr lang="ru-RU" sz="1800" dirty="0" smtClean="0"/>
            </a:br>
            <a:r>
              <a:rPr lang="ru-RU" sz="1800" dirty="0" smtClean="0"/>
              <a:t>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холестерин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5257808" cy="484632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800" dirty="0" smtClean="0"/>
              <a:t>Холестерин выполняет функцию "ремонтной мастики" для поврежденных</a:t>
            </a:r>
            <a:br>
              <a:rPr lang="ru-RU" sz="2800" dirty="0" smtClean="0"/>
            </a:br>
            <a:r>
              <a:rPr lang="ru-RU" sz="2800" dirty="0" err="1" smtClean="0"/>
              <a:t>артерий.Холестериновые</a:t>
            </a:r>
            <a:r>
              <a:rPr lang="ru-RU" sz="2800" dirty="0" smtClean="0"/>
              <a:t> бляшки - ни что иное, как самозащита дряблых</a:t>
            </a:r>
            <a:br>
              <a:rPr lang="ru-RU" sz="2800" dirty="0" smtClean="0"/>
            </a:br>
            <a:r>
              <a:rPr lang="ru-RU" sz="2800" dirty="0" smtClean="0"/>
              <a:t>сосудов от прободения. Винить холестерин за болезни сердца - все </a:t>
            </a:r>
            <a:r>
              <a:rPr lang="ru-RU" sz="2800" dirty="0" smtClean="0"/>
              <a:t>равно что </a:t>
            </a:r>
            <a:r>
              <a:rPr lang="ru-RU" sz="2800" dirty="0" smtClean="0"/>
              <a:t>винить не покрытое суриковой краской железо за ржавчину. </a:t>
            </a:r>
            <a:br>
              <a:rPr lang="ru-RU" sz="2800" dirty="0" smtClean="0"/>
            </a:br>
            <a:endParaRPr lang="ru-RU" sz="2800" dirty="0" smtClean="0"/>
          </a:p>
          <a:p>
            <a:endParaRPr lang="ru-RU" dirty="0"/>
          </a:p>
        </p:txBody>
      </p:sp>
      <p:pic>
        <p:nvPicPr>
          <p:cNvPr id="4098" name="Picture 2" descr="C:\Program Files (x86)\Microsoft Office\MEDIA\CAGCAT10\j030052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5286388"/>
            <a:ext cx="2357454" cy="1357322"/>
          </a:xfrm>
          <a:prstGeom prst="rect">
            <a:avLst/>
          </a:prstGeom>
          <a:noFill/>
        </p:spPr>
      </p:pic>
      <p:pic>
        <p:nvPicPr>
          <p:cNvPr id="4100" name="Picture 4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0"/>
            <a:ext cx="1829714" cy="1565453"/>
          </a:xfrm>
          <a:prstGeom prst="rect">
            <a:avLst/>
          </a:prstGeom>
          <a:noFill/>
        </p:spPr>
      </p:pic>
      <p:pic>
        <p:nvPicPr>
          <p:cNvPr id="4101" name="Picture 5" descr="C:\Program Files (x86)\Microsoft Office\MEDIA\CAGCAT10\j031544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714356"/>
            <a:ext cx="2609088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Пища для человека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– </a:t>
            </a:r>
            <a:r>
              <a:rPr lang="ru-RU" dirty="0" smtClean="0"/>
              <a:t>компонент, необходимый для выживания. Поэтому все мысли, действия, поступки, так или иначе связанные с едой, на подсознательном уровне связаны с инстинктом самосохранения. Вот почему ограничительные диеты, лечебное голодание в настоящее время сведены к минимуму, - отрицательные последствия зачастую превосходят положительный эффект.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Особенно </a:t>
            </a:r>
            <a:r>
              <a:rPr lang="ru-RU" dirty="0" smtClean="0"/>
              <a:t>тяжело переносят голодание мужчины, у которых инстинкт защитника и охотника напрямую связан с добыванием пищи. Таким образом, диета – это  ограничение в потребляемой пище в разумных пределах без формирования отрицательной и/или негативной эмоциональной реакции.</a:t>
            </a:r>
          </a:p>
          <a:p>
            <a:endParaRPr lang="ru-RU" dirty="0"/>
          </a:p>
        </p:txBody>
      </p:sp>
      <p:pic>
        <p:nvPicPr>
          <p:cNvPr id="4" name="Рисунок 3" descr="F:\Экибаны\[IS10VI_2-05]_[GA_01]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214290"/>
            <a:ext cx="2197100" cy="1437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Пост как оптимальный путь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5757874" cy="48463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Наиболее грамотное и функциональное отношение к ограничению питания сформировалось  многие века назад, когда были определены дни постов и постные дни. Духовная мотивация являлась не только мощным стимулом, но и защитой от </a:t>
            </a:r>
            <a:r>
              <a:rPr lang="ru-RU" dirty="0" err="1" smtClean="0"/>
              <a:t>психо-эмоциональных</a:t>
            </a:r>
            <a:r>
              <a:rPr lang="ru-RU" dirty="0" smtClean="0"/>
              <a:t> негативных реакций. </a:t>
            </a:r>
          </a:p>
          <a:p>
            <a:endParaRPr lang="ru-RU" dirty="0"/>
          </a:p>
        </p:txBody>
      </p:sp>
      <p:pic>
        <p:nvPicPr>
          <p:cNvPr id="5122" name="Picture 2" descr="C:\Program Files (x86)\Microsoft Office\MEDIA\CAGCAT10\j014940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4286256"/>
            <a:ext cx="1972147" cy="2347865"/>
          </a:xfrm>
          <a:prstGeom prst="rect">
            <a:avLst/>
          </a:prstGeom>
          <a:noFill/>
        </p:spPr>
      </p:pic>
      <p:pic>
        <p:nvPicPr>
          <p:cNvPr id="5123" name="Picture 3" descr="C:\Program Files (x86)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1428736"/>
            <a:ext cx="2144162" cy="21788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5186370" cy="484632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«Необходимо рекомендовать больному такое ограничение суточной калорийности, которое пациент сможет соблюдать пожизненно без постоянного чувства голода, снижения настроения и ухудшения самочувствия». (</a:t>
            </a:r>
            <a:r>
              <a:rPr lang="ru-RU" b="1" dirty="0" err="1" smtClean="0"/>
              <a:t>Подобед</a:t>
            </a:r>
            <a:r>
              <a:rPr lang="ru-RU" b="1" dirty="0" smtClean="0"/>
              <a:t> В.М., </a:t>
            </a:r>
            <a:r>
              <a:rPr lang="ru-RU" b="1" dirty="0" err="1" smtClean="0"/>
              <a:t>к.м.н.,доц.БелМАПО</a:t>
            </a:r>
            <a:r>
              <a:rPr lang="ru-RU" b="1" dirty="0" smtClean="0"/>
              <a:t>).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F:\Экибаны\P926bED7d2w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4572008"/>
            <a:ext cx="2698223" cy="1951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86700" cy="6086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Ожирение является одной </a:t>
            </a:r>
            <a:r>
              <a:rPr lang="ru-RU" dirty="0" smtClean="0"/>
              <a:t>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5829312" cy="48463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наиболее </a:t>
            </a:r>
            <a:r>
              <a:rPr lang="ru-RU" dirty="0" smtClean="0"/>
              <a:t>актуальных </a:t>
            </a:r>
            <a:r>
              <a:rPr lang="ru-RU" dirty="0" smtClean="0"/>
              <a:t>медицинских и социальных проблем современного здравоохранения.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Как </a:t>
            </a:r>
            <a:r>
              <a:rPr lang="ru-RU" dirty="0" smtClean="0"/>
              <a:t>известно, с увеличением частоты ожирения связан рост заболеваемости ишемической болезнью сердца, артериальной гипертензией, сахарным диабетом (СД), желчнокаменной болезнью, злокачественными новообразованиями. </a:t>
            </a:r>
            <a:endParaRPr lang="ru-RU" dirty="0"/>
          </a:p>
        </p:txBody>
      </p:sp>
      <p:pic>
        <p:nvPicPr>
          <p:cNvPr id="2050" name="Picture 2" descr="C:\Program Files (x86)\Microsoft Office\MEDIA\CAGCAT10\j029524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4143380"/>
            <a:ext cx="1928826" cy="1857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Ожирением страдает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4329114" cy="484632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30</a:t>
            </a:r>
            <a:r>
              <a:rPr lang="ru-RU" dirty="0" smtClean="0"/>
              <a:t>% населения земного шара, число людей с ожирением увеличивается на 10% каждые 10 лет. Основные причины – переедание, малоподвижный образ жизни. Борьба с ожирением стала притчей во языцех. Однако не все так просто в решении этой проблемы.</a:t>
            </a:r>
          </a:p>
          <a:p>
            <a:endParaRPr lang="ru-RU" dirty="0"/>
          </a:p>
        </p:txBody>
      </p:sp>
      <p:pic>
        <p:nvPicPr>
          <p:cNvPr id="4" name="Рисунок 3" descr="F:\Экибаны\1574180_62458-700x5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3643314"/>
            <a:ext cx="3571900" cy="256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www.gepatit.ru/Imges/metabol-s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286776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829576" cy="60863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Патогенез метаболического синдрома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239000" cy="524131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Несмотря на многочисленные исследования, патогенез МС до конца не расшифрован. Результаты научных работ последних лет свидетельствуют о том, что общим патогенетическим механизмом формирования основных компонентов МС является </a:t>
            </a:r>
            <a:r>
              <a:rPr lang="ru-RU" dirty="0" err="1" smtClean="0"/>
              <a:t>инсулинорезистентность</a:t>
            </a:r>
            <a:r>
              <a:rPr lang="ru-RU" dirty="0" smtClean="0"/>
              <a:t> — снижение чувствительности тканей-мишеней к инсулину, приводящее к уменьшению инсулинозависимой утилизации глюкозы органами (печенью, мышцами).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Различают </a:t>
            </a:r>
            <a:r>
              <a:rPr lang="ru-RU" dirty="0" smtClean="0"/>
              <a:t>три типа ИР в зависимости от уровня нарушений (табл. 1).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Типы инсулинорезистентност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215337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758138" cy="60863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Критерии метаболического синдрома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239000" cy="524131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В 2005 г. Международная диабетическая федерация (</a:t>
            </a:r>
            <a:r>
              <a:rPr lang="ru-RU" dirty="0" err="1" smtClean="0"/>
              <a:t>International</a:t>
            </a:r>
            <a:r>
              <a:rPr lang="ru-RU" dirty="0" smtClean="0"/>
              <a:t> </a:t>
            </a:r>
            <a:r>
              <a:rPr lang="ru-RU" dirty="0" err="1" smtClean="0"/>
              <a:t>Diabetes</a:t>
            </a:r>
            <a:r>
              <a:rPr lang="ru-RU" dirty="0" smtClean="0"/>
              <a:t> </a:t>
            </a:r>
            <a:r>
              <a:rPr lang="ru-RU" dirty="0" err="1" smtClean="0"/>
              <a:t>Federation</a:t>
            </a:r>
            <a:r>
              <a:rPr lang="ru-RU" dirty="0" smtClean="0"/>
              <a:t>, IDF) предложила новый диагностический алгоритм, ужесточив при этом требования к пороговым значениям некоторых показателей.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Согласно </a:t>
            </a:r>
            <a:r>
              <a:rPr lang="ru-RU" dirty="0" smtClean="0"/>
              <a:t>рекомендациям IDF обязательным критерием МС является абдоминальное ожирение (окружность талии &gt; 94 см у мужчин и &gt; 80 см у женщин европеоидной расы) в сочетании как минимум с двумя из следующих факторов: повышение </a:t>
            </a:r>
            <a:r>
              <a:rPr lang="ru-RU" dirty="0" err="1" smtClean="0"/>
              <a:t>триглицеридов</a:t>
            </a:r>
            <a:r>
              <a:rPr lang="ru-RU" dirty="0" smtClean="0"/>
              <a:t> &gt; 1,7 </a:t>
            </a:r>
            <a:r>
              <a:rPr lang="ru-RU" dirty="0" err="1" smtClean="0"/>
              <a:t>ммоль</a:t>
            </a:r>
            <a:r>
              <a:rPr lang="ru-RU" dirty="0" smtClean="0"/>
              <a:t>/л, снижение липопротеидов высокой плотности &lt; 1 </a:t>
            </a:r>
            <a:r>
              <a:rPr lang="ru-RU" dirty="0" err="1" smtClean="0"/>
              <a:t>ммоль</a:t>
            </a:r>
            <a:r>
              <a:rPr lang="ru-RU" dirty="0" smtClean="0"/>
              <a:t>/л у мужчин и 1,03 </a:t>
            </a:r>
            <a:r>
              <a:rPr lang="ru-RU" dirty="0" err="1" smtClean="0"/>
              <a:t>ммоль</a:t>
            </a:r>
            <a:r>
              <a:rPr lang="ru-RU" dirty="0" smtClean="0"/>
              <a:t>/л у женщин, повышение артериального давления &gt; 130/85 мм </a:t>
            </a:r>
            <a:r>
              <a:rPr lang="ru-RU" dirty="0" err="1" smtClean="0"/>
              <a:t>рт</a:t>
            </a:r>
            <a:r>
              <a:rPr lang="ru-RU" dirty="0" smtClean="0"/>
              <a:t>. ст., повышение уровня глюкозы венозной плазмы натощак &gt; 5,6 </a:t>
            </a:r>
            <a:r>
              <a:rPr lang="ru-RU" dirty="0" err="1" smtClean="0"/>
              <a:t>ммоль</a:t>
            </a:r>
            <a:r>
              <a:rPr lang="ru-RU" dirty="0" smtClean="0"/>
              <a:t>/л или выявленный сахарный диабет 2-го типа.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4490"/>
          <a:stretch>
            <a:fillRect/>
          </a:stretch>
        </p:blipFill>
        <p:spPr bwMode="auto">
          <a:xfrm>
            <a:off x="4572000" y="3714752"/>
            <a:ext cx="4572000" cy="2932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Новая </a:t>
            </a:r>
            <a:r>
              <a:rPr lang="ru-RU" smtClean="0"/>
              <a:t>страшилка – холестерин!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&gt;&gt; Борьба с холестерином - далеко не первый и не последний абсурд</a:t>
            </a:r>
            <a:r>
              <a:rPr lang="ru-RU" dirty="0" smtClean="0"/>
              <a:t>, навязанный </a:t>
            </a:r>
            <a:r>
              <a:rPr lang="ru-RU" dirty="0" smtClean="0"/>
              <a:t>и врачам, и пациентам фармацевтической индустрией -</a:t>
            </a:r>
            <a:br>
              <a:rPr lang="ru-RU" dirty="0" smtClean="0"/>
            </a:br>
            <a:r>
              <a:rPr lang="ru-RU" dirty="0" smtClean="0"/>
              <a:t>инициатором и спонсором </a:t>
            </a:r>
            <a:r>
              <a:rPr lang="ru-RU" dirty="0" err="1" smtClean="0"/>
              <a:t>антихолестериновой</a:t>
            </a:r>
            <a:r>
              <a:rPr lang="ru-RU" dirty="0" smtClean="0"/>
              <a:t> кампании: только в США </a:t>
            </a:r>
            <a:r>
              <a:rPr lang="ru-RU" dirty="0" smtClean="0"/>
              <a:t>на ежегодную </a:t>
            </a:r>
            <a:r>
              <a:rPr lang="ru-RU" dirty="0" smtClean="0"/>
              <a:t>"профилактику" повышенного холестерина тратится более $</a:t>
            </a:r>
            <a:r>
              <a:rPr lang="ru-RU" dirty="0" smtClean="0"/>
              <a:t>60 миллиардов</a:t>
            </a:r>
            <a:r>
              <a:rPr lang="ru-RU" dirty="0" smtClean="0"/>
              <a:t>, и эта цифра продолжает неуклонно расти.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Для сравнения:</a:t>
            </a:r>
            <a:br>
              <a:rPr lang="ru-RU" dirty="0" smtClean="0"/>
            </a:br>
            <a:r>
              <a:rPr lang="ru-RU" dirty="0" smtClean="0"/>
              <a:t>&gt;&gt; военный бюджет США в 1999 году составил $272 миллиарда - всего в 4,5</a:t>
            </a:r>
            <a:br>
              <a:rPr lang="ru-RU" dirty="0" smtClean="0"/>
            </a:br>
            <a:r>
              <a:rPr lang="ru-RU" dirty="0" smtClean="0"/>
              <a:t>раза больше, чем расходы на "войну" с холестерином в тарелках и сосудах</a:t>
            </a:r>
            <a:br>
              <a:rPr lang="ru-RU" dirty="0" smtClean="0"/>
            </a:br>
            <a:r>
              <a:rPr lang="ru-RU" dirty="0" smtClean="0"/>
              <a:t>американцев.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когда пора обращать внимание на уровень холестерина?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Ответ </a:t>
            </a:r>
            <a:r>
              <a:rPr lang="ru-RU" dirty="0" smtClean="0"/>
              <a:t>на вопрос о том, когда пора </a:t>
            </a:r>
            <a:r>
              <a:rPr lang="ru-RU" dirty="0" smtClean="0"/>
              <a:t>начинать принимать </a:t>
            </a:r>
            <a:r>
              <a:rPr lang="ru-RU" dirty="0" err="1" smtClean="0"/>
              <a:t>статины</a:t>
            </a:r>
            <a:r>
              <a:rPr lang="ru-RU" dirty="0" smtClean="0"/>
              <a:t>, </a:t>
            </a:r>
            <a:r>
              <a:rPr lang="ru-RU" dirty="0" smtClean="0"/>
              <a:t>с одной стороны, был дан в ходе выполнения крупного </a:t>
            </a:r>
            <a:r>
              <a:rPr lang="ru-RU" dirty="0" err="1" smtClean="0"/>
              <a:t>мета-анализа</a:t>
            </a:r>
            <a:r>
              <a:rPr lang="ru-RU" dirty="0" smtClean="0"/>
              <a:t>, который включал данные о 170 тысячах участников разных исследований </a:t>
            </a:r>
            <a:r>
              <a:rPr lang="ru-RU" dirty="0" err="1" smtClean="0"/>
              <a:t>статинов</a:t>
            </a:r>
            <a:r>
              <a:rPr lang="ru-RU" dirty="0" smtClean="0"/>
              <a:t>, с другой стороны, точного ответа на этот вопрос получено не было.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smtClean="0"/>
              <a:t>ходе выполнения этого исследования оказалось, что снижение уровня холестерина </a:t>
            </a:r>
            <a:r>
              <a:rPr lang="ru-RU" dirty="0" err="1" smtClean="0"/>
              <a:t>липопротеинов</a:t>
            </a:r>
            <a:r>
              <a:rPr lang="ru-RU" dirty="0" smtClean="0"/>
              <a:t> низкой плотности с любого уровня на 1 </a:t>
            </a:r>
            <a:r>
              <a:rPr lang="ru-RU" dirty="0" err="1" smtClean="0"/>
              <a:t>ммоль</a:t>
            </a:r>
            <a:r>
              <a:rPr lang="ru-RU" dirty="0" smtClean="0"/>
              <a:t>/л сопровождается статистически значимым снижением риска развития осложнений на 22%.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 </a:t>
            </a:r>
            <a:r>
              <a:rPr lang="ru-RU" dirty="0" smtClean="0"/>
              <a:t>в ходе этого </a:t>
            </a:r>
            <a:r>
              <a:rPr lang="ru-RU" dirty="0" err="1" smtClean="0"/>
              <a:t>мета-анализа</a:t>
            </a:r>
            <a:r>
              <a:rPr lang="ru-RU" dirty="0" smtClean="0"/>
              <a:t> не нашли тот самый низкий уровень холестерина </a:t>
            </a:r>
            <a:r>
              <a:rPr lang="ru-RU" dirty="0" err="1" smtClean="0"/>
              <a:t>липопротеинов</a:t>
            </a:r>
            <a:r>
              <a:rPr lang="ru-RU" dirty="0" smtClean="0"/>
              <a:t> низкой плотности, с которого бы снижение этого уровня переставало снижать риск развития осложнений </a:t>
            </a:r>
            <a:r>
              <a:rPr lang="ru-RU" dirty="0" err="1" smtClean="0"/>
              <a:t>сердечно-сосудистых</a:t>
            </a:r>
            <a:r>
              <a:rPr lang="ru-RU" dirty="0" smtClean="0"/>
              <a:t> </a:t>
            </a:r>
            <a:r>
              <a:rPr lang="ru-RU" dirty="0" smtClean="0"/>
              <a:t>заболеваний.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48</TotalTime>
  <Words>723</Words>
  <Application>Microsoft Office PowerPoint</Application>
  <PresentationFormat>Экран (4:3)</PresentationFormat>
  <Paragraphs>39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Метаболический синдром</vt:lpstr>
      <vt:lpstr>Ожирение является одной из</vt:lpstr>
      <vt:lpstr>Ожирением страдает</vt:lpstr>
      <vt:lpstr>Слайд 4</vt:lpstr>
      <vt:lpstr>Патогенез метаболического синдрома</vt:lpstr>
      <vt:lpstr>Слайд 6</vt:lpstr>
      <vt:lpstr>Критерии метаболического синдрома</vt:lpstr>
      <vt:lpstr>Новая страшилка – холестерин!</vt:lpstr>
      <vt:lpstr>когда пора обращать внимание на уровень холестерина?</vt:lpstr>
      <vt:lpstr>The Lancet  (ведущий английский медицинский  журнал) летом 2001 года:</vt:lpstr>
      <vt:lpstr>ЛПНП</vt:lpstr>
      <vt:lpstr>Роль холестерина</vt:lpstr>
      <vt:lpstr>холестерин</vt:lpstr>
      <vt:lpstr>Пища для человека </vt:lpstr>
      <vt:lpstr>Пост как оптимальный путь</vt:lpstr>
      <vt:lpstr>рекомендации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Метаболический синдром</dc:title>
  <dc:creator>user</dc:creator>
  <cp:lastModifiedBy>user</cp:lastModifiedBy>
  <cp:revision>6</cp:revision>
  <dcterms:created xsi:type="dcterms:W3CDTF">2016-07-29T07:36:11Z</dcterms:created>
  <dcterms:modified xsi:type="dcterms:W3CDTF">2016-07-29T10:59:45Z</dcterms:modified>
</cp:coreProperties>
</file>