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256" r:id="rId2"/>
    <p:sldId id="324" r:id="rId3"/>
    <p:sldId id="325" r:id="rId4"/>
    <p:sldId id="260" r:id="rId5"/>
    <p:sldId id="261" r:id="rId6"/>
    <p:sldId id="263" r:id="rId7"/>
    <p:sldId id="265" r:id="rId8"/>
    <p:sldId id="266" r:id="rId9"/>
    <p:sldId id="267" r:id="rId10"/>
    <p:sldId id="272" r:id="rId11"/>
    <p:sldId id="273" r:id="rId12"/>
    <p:sldId id="282" r:id="rId13"/>
    <p:sldId id="285" r:id="rId14"/>
    <p:sldId id="286" r:id="rId15"/>
    <p:sldId id="288" r:id="rId16"/>
    <p:sldId id="289" r:id="rId17"/>
    <p:sldId id="292" r:id="rId18"/>
    <p:sldId id="293" r:id="rId19"/>
    <p:sldId id="295" r:id="rId20"/>
    <p:sldId id="297" r:id="rId21"/>
    <p:sldId id="303" r:id="rId22"/>
    <p:sldId id="306" r:id="rId23"/>
    <p:sldId id="30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4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D48E5-29B5-4FA9-82AB-24C9ACD04ED2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F31E8-8A7B-4A90-87E2-1F5D16F2D4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3604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75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86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566A9-38DB-4E64-8C29-255F460428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4249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250A8-4382-485F-93C7-827A33EAC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0481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47067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9733" y="1600201"/>
            <a:ext cx="4047067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6AD6F2-857E-4A9E-B0BD-668BE1093C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0036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41340745-D5CF-424A-9C9A-ECF0C58FF557}" type="datetimeFigureOut">
              <a:rPr lang="ru-RU" smtClean="0"/>
              <a:pPr/>
              <a:t>30.09.2016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86FE2E5-E584-4F19-BE5B-F6C407B0E8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2;&#1086;&#1080;%20&#1076;&#1086;&#1082;&#1091;&#1084;&#1077;&#1085;&#1090;&#1099;\&#1051;&#1077;&#1082;&#1094;&#1080;&#1080;\EPlaque.avi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Острый </a:t>
            </a:r>
            <a:r>
              <a:rPr lang="ru-RU" dirty="0" smtClean="0"/>
              <a:t>инфаркт миокарда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Мицкевич Т.М. 2015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650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smtClean="0"/>
              <a:t>Характеристика болевого синдрома при ОКС</a:t>
            </a:r>
          </a:p>
        </p:txBody>
      </p:sp>
      <p:graphicFrame>
        <p:nvGraphicFramePr>
          <p:cNvPr id="594976" name="Group 3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93148561"/>
              </p:ext>
            </p:extLst>
          </p:nvPr>
        </p:nvGraphicFramePr>
        <p:xfrm>
          <a:off x="25092" y="830294"/>
          <a:ext cx="9144000" cy="6035040"/>
        </p:xfrm>
        <a:graphic>
          <a:graphicData uri="http://schemas.openxmlformats.org/drawingml/2006/table">
            <a:tbl>
              <a:tblPr/>
              <a:tblGrid>
                <a:gridCol w="3224389"/>
                <a:gridCol w="5919611"/>
              </a:tblGrid>
              <a:tr h="4452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Характеристика боли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Особенности при стенокардии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9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Локализация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Типичная - за грудиной, реже – в левой половине грудной клетки, нижней челюсти, левой руке, подложечной области, левой лопатке и др…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31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Иррадиация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В левую половину грудной клетки, в левую руку до пальцев, левую лопатку и плечо, шею; возможна иррадиация в зубы и нижнюю челюсть; изредка – вправо от грудины, к правому плечу, в подложечную область. 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63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Связь с физической нагрузкой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Возникает при ходьбе, особенно при попытке идти быстрее, при подъёме по лестнице или, в гору, поднятии тяжестей, в стрессовом состоянии, после еды, как реакция на низкую температуру воздуха 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3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Продолжительность боли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Несколько минут но не более 15-20 минут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3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Эффект нитроглицерина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В течение 1-3 минут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559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3634" y="0"/>
            <a:ext cx="8640233" cy="1125538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Критерии раннего риска неблагоприятных исходов (смерть/ИМ) у больных нестабильной стенокардией</a:t>
            </a:r>
          </a:p>
        </p:txBody>
      </p:sp>
      <p:graphicFrame>
        <p:nvGraphicFramePr>
          <p:cNvPr id="597041" name="Group 49"/>
          <p:cNvGraphicFramePr>
            <a:graphicFrameLocks noGrp="1"/>
          </p:cNvGraphicFramePr>
          <p:nvPr>
            <p:ph idx="1"/>
          </p:nvPr>
        </p:nvGraphicFramePr>
        <p:xfrm>
          <a:off x="347134" y="1196976"/>
          <a:ext cx="8668456" cy="5093019"/>
        </p:xfrm>
        <a:graphic>
          <a:graphicData uri="http://schemas.openxmlformats.org/drawingml/2006/table">
            <a:tbl>
              <a:tblPr/>
              <a:tblGrid>
                <a:gridCol w="2222500"/>
                <a:gridCol w="6445956"/>
              </a:tblGrid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Высокий риск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Анамнез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Прогрессирование стенокардии в течение последних 48 часов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Характер боли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Длительные нарастающие (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&gt;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20 мин.) приступы стенокардии в покое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Возраст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&gt;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75 лет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Клиника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Отёк лёгких, обусловленный ишемией миокарда, гипотензия, брадитахикардия.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ЭКГ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Транзиторные изменения сегмента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ST(&gt;0,05) mV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),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впервые возникшая блокада ножки пучка Гиса, длительная желудочковая тахикардия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Биохимические маркёры повреждения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Повышены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тропонины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(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TnT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/Tn1&gt;0,1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/m1)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– признаки некроза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кардиомиоцитов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2937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Предикторы высокого риска по системе </a:t>
            </a:r>
            <a:r>
              <a:rPr lang="en-US" sz="4000" smtClean="0"/>
              <a:t>TIMI</a:t>
            </a:r>
            <a:endParaRPr lang="ru-RU" sz="4000" smtClean="0"/>
          </a:p>
        </p:txBody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052736"/>
            <a:ext cx="7543800" cy="3879304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ru-RU" sz="3600" dirty="0" smtClean="0"/>
              <a:t>возраст</a:t>
            </a:r>
            <a:r>
              <a:rPr lang="en-US" sz="3600" dirty="0" smtClean="0"/>
              <a:t> &gt; 65</a:t>
            </a:r>
            <a:r>
              <a:rPr lang="ru-RU" sz="3600" dirty="0" smtClean="0"/>
              <a:t> лет</a:t>
            </a:r>
          </a:p>
          <a:p>
            <a:pPr eaLnBrk="1" hangingPunct="1">
              <a:defRPr/>
            </a:pPr>
            <a:r>
              <a:rPr lang="en-US" sz="3600" dirty="0" smtClean="0"/>
              <a:t>&gt;</a:t>
            </a:r>
            <a:r>
              <a:rPr lang="ru-RU" sz="3600" dirty="0" smtClean="0"/>
              <a:t> 3 факторов риска ИБС</a:t>
            </a:r>
          </a:p>
          <a:p>
            <a:pPr eaLnBrk="1" hangingPunct="1">
              <a:defRPr/>
            </a:pPr>
            <a:r>
              <a:rPr lang="ru-RU" sz="3600" dirty="0" smtClean="0"/>
              <a:t>Ранее выявленное сужение коронарных артерий </a:t>
            </a:r>
            <a:r>
              <a:rPr lang="en-US" sz="3600" dirty="0" smtClean="0"/>
              <a:t>&gt;</a:t>
            </a:r>
            <a:r>
              <a:rPr lang="ru-RU" sz="3600" dirty="0" smtClean="0"/>
              <a:t> 50%</a:t>
            </a:r>
          </a:p>
          <a:p>
            <a:pPr eaLnBrk="1" hangingPunct="1">
              <a:defRPr/>
            </a:pPr>
            <a:r>
              <a:rPr lang="ru-RU" sz="3600" dirty="0" smtClean="0"/>
              <a:t>Приём аспирина в ближайшие 7 дней</a:t>
            </a:r>
          </a:p>
          <a:p>
            <a:pPr eaLnBrk="1" hangingPunct="1">
              <a:defRPr/>
            </a:pPr>
            <a:r>
              <a:rPr lang="en-US" sz="3600" dirty="0" smtClean="0"/>
              <a:t>&gt;</a:t>
            </a:r>
            <a:r>
              <a:rPr lang="ru-RU" sz="3600" dirty="0" smtClean="0"/>
              <a:t> 2 эпизодов боли за последние 24 ч</a:t>
            </a:r>
          </a:p>
          <a:p>
            <a:pPr eaLnBrk="1" hangingPunct="1">
              <a:defRPr/>
            </a:pPr>
            <a:r>
              <a:rPr lang="ru-RU" sz="3600" dirty="0" smtClean="0"/>
              <a:t>Смещения сегмента </a:t>
            </a:r>
            <a:r>
              <a:rPr lang="en-US" sz="3600" dirty="0" smtClean="0"/>
              <a:t>ST</a:t>
            </a:r>
            <a:endParaRPr lang="ru-RU" sz="3600" dirty="0" smtClean="0"/>
          </a:p>
          <a:p>
            <a:pPr eaLnBrk="1" hangingPunct="1">
              <a:defRPr/>
            </a:pPr>
            <a:endParaRPr lang="ru-RU" sz="36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xmlns="" val="395598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0134" y="188913"/>
            <a:ext cx="8703733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Больные с высоким непосредственным риском развития смерти или инфаркта миокарда</a:t>
            </a:r>
          </a:p>
        </p:txBody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997450"/>
          </a:xfr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smtClean="0"/>
              <a:t>К этой категории относятся пациенты, у которых имеются следующие характеристики повышенного риска: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прогрессирующие приступы стенокардии (учащение и изменение характера ангинозного приступа, его локализации, появление стенокардии покоя, увеличение дополнительного перорального приёма нитроглицерина на фоне отработанной дозы нитратов пролонгированного действия, появление аритмических осложнений),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спонтанная стенокардия - возникновение ангинозных приступов в покое, продолжительностью &gt; 20 мин, не купирующихся или кратковременно купирующихся нитроглицерином, неоднократно повторяющихся в течение суток, несмотря на интенсивную терапию; часто сопровождающихся отрицательными сдвигами на ЭКГ (депрессия, элевация интервала </a:t>
            </a:r>
            <a:r>
              <a:rPr lang="en-US" sz="2400" smtClean="0"/>
              <a:t>ST) </a:t>
            </a:r>
            <a:r>
              <a:rPr lang="ru-RU" sz="2400" smtClean="0"/>
              <a:t>в нескольких сопряженных (передние, задние, боковые) отведениях;</a:t>
            </a:r>
          </a:p>
        </p:txBody>
      </p:sp>
    </p:spTree>
    <p:extLst>
      <p:ext uri="{BB962C8B-B14F-4D97-AF65-F5344CB8AC3E}">
        <p14:creationId xmlns:p14="http://schemas.microsoft.com/office/powerpoint/2010/main" xmlns="" val="183853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222" y="620713"/>
            <a:ext cx="8833556" cy="590391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впервые возникшая (в течение последних 2 недель) стенокардия напряжения </a:t>
            </a:r>
            <a:r>
              <a:rPr lang="en-US" sz="2800" dirty="0" smtClean="0"/>
              <a:t>III </a:t>
            </a:r>
            <a:r>
              <a:rPr lang="ru-RU" sz="2800" dirty="0" smtClean="0"/>
              <a:t>или </a:t>
            </a:r>
            <a:r>
              <a:rPr lang="en-US" sz="2800" dirty="0" smtClean="0"/>
              <a:t>IV </a:t>
            </a:r>
            <a:r>
              <a:rPr lang="ru-RU" sz="2800" dirty="0" smtClean="0"/>
              <a:t>функционального класса с умеренной или высокой вероятностью атеросклеротического поражения КА.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стенокардия, сопровождающаяся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800" dirty="0" smtClean="0"/>
              <a:t>отеком легкого;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800" dirty="0" smtClean="0"/>
              <a:t>впервые возникшей полной блокадой левой ножки пучка Гиса,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800" dirty="0" smtClean="0"/>
              <a:t>депрессией или нестойкой </a:t>
            </a:r>
            <a:r>
              <a:rPr lang="ru-RU" sz="2800" dirty="0" err="1" smtClean="0"/>
              <a:t>элевацией</a:t>
            </a:r>
            <a:r>
              <a:rPr lang="ru-RU" sz="2800" dirty="0" smtClean="0"/>
              <a:t> сегмента </a:t>
            </a:r>
            <a:r>
              <a:rPr lang="en-US" sz="2800" dirty="0" smtClean="0"/>
              <a:t>ST </a:t>
            </a:r>
            <a:r>
              <a:rPr lang="ru-RU" sz="2800" dirty="0" smtClean="0"/>
              <a:t>и покое (до1 мм) и/или инверсией зубца Т в нескольких сопряженных (передние, задние, боковые) отведениях;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800" dirty="0" smtClean="0"/>
              <a:t>фатальными нарушениями ритма (желудочковая тахикардия, фибрилляция желудочков, нарушения проводимости и </a:t>
            </a:r>
            <a:r>
              <a:rPr lang="ru-RU" sz="2800" dirty="0" err="1" smtClean="0"/>
              <a:t>наджелудочковые</a:t>
            </a:r>
            <a:r>
              <a:rPr lang="ru-RU" sz="2800" dirty="0" smtClean="0"/>
              <a:t> нарушения ритма, сопровождающимися </a:t>
            </a:r>
            <a:r>
              <a:rPr lang="ru-RU" sz="2800" dirty="0" err="1" smtClean="0"/>
              <a:t>синкопальными</a:t>
            </a:r>
            <a:r>
              <a:rPr lang="ru-RU" sz="2800" dirty="0" smtClean="0"/>
              <a:t> состояниями);</a:t>
            </a:r>
          </a:p>
        </p:txBody>
      </p:sp>
    </p:spTree>
    <p:extLst>
      <p:ext uri="{BB962C8B-B14F-4D97-AF65-F5344CB8AC3E}">
        <p14:creationId xmlns:p14="http://schemas.microsoft.com/office/powerpoint/2010/main" xmlns="" val="203033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smtClean="0"/>
              <a:t>Важно помнить!!!</a:t>
            </a:r>
          </a:p>
        </p:txBody>
      </p:sp>
      <p:sp>
        <p:nvSpPr>
          <p:cNvPr id="602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3400" dirty="0" smtClean="0"/>
              <a:t>При наличии в анамнезе проявлений ИБС или атеросклеротического поражения сосудов любой локализации </a:t>
            </a:r>
            <a:r>
              <a:rPr lang="ru-RU" sz="3400" b="1" u="sng" dirty="0" smtClean="0"/>
              <a:t>ишемия</a:t>
            </a:r>
            <a:r>
              <a:rPr lang="ru-RU" sz="3400" dirty="0" smtClean="0"/>
              <a:t> лежит в основе </a:t>
            </a:r>
            <a:r>
              <a:rPr lang="ru-RU" sz="3400" dirty="0" err="1" smtClean="0"/>
              <a:t>кардиалгии</a:t>
            </a:r>
            <a:r>
              <a:rPr lang="ru-RU" sz="3400" dirty="0" smtClean="0"/>
              <a:t> более чем в 90% случаев вне зависимости от возраста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3400" dirty="0" smtClean="0"/>
              <a:t>У лиц старше 60-ти лет любую </a:t>
            </a:r>
            <a:r>
              <a:rPr lang="ru-RU" sz="3400" dirty="0" err="1" smtClean="0"/>
              <a:t>кардиалгию</a:t>
            </a:r>
            <a:r>
              <a:rPr lang="ru-RU" sz="3400" dirty="0" smtClean="0"/>
              <a:t> следует расценивать как ишемию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3400" dirty="0" smtClean="0"/>
              <a:t>Полностью нормальная ЭКГ не исключает </a:t>
            </a:r>
            <a:r>
              <a:rPr lang="ru-RU" sz="3400" b="1" dirty="0" smtClean="0"/>
              <a:t>диагноз ОКС (т.е. при впервые возникшей или прогрессирующей стенокардии с выраженным болевым синдромом нарушения ЭКГ не успели сформироваться, что не исключает летальный исход).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92278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6000" smtClean="0"/>
              <a:t>Инфаркт миокарда</a:t>
            </a:r>
          </a:p>
        </p:txBody>
      </p:sp>
      <p:sp>
        <p:nvSpPr>
          <p:cNvPr id="286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133601"/>
            <a:ext cx="4955822" cy="37433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smtClean="0"/>
              <a:t>одна из форм ишемической болезни сердца, острый некроз сердечной мышцы, возникающий чаще в результате тромбоза коронарной артерии, реже спазма, тромбоэмболии или других причин.  </a:t>
            </a:r>
          </a:p>
        </p:txBody>
      </p:sp>
      <p:pic>
        <p:nvPicPr>
          <p:cNvPr id="3379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20734" y="2276476"/>
            <a:ext cx="3921478" cy="352901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68878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134" y="381001"/>
            <a:ext cx="8703733" cy="11033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5400" smtClean="0"/>
              <a:t>Диагностические критерии</a:t>
            </a:r>
            <a:br>
              <a:rPr lang="ru-RU" sz="5400" smtClean="0"/>
            </a:br>
            <a:r>
              <a:rPr lang="ru-RU" sz="5400" smtClean="0"/>
              <a:t>острого инфаркта миокарда</a:t>
            </a:r>
          </a:p>
        </p:txBody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60576"/>
            <a:ext cx="9144000" cy="4530725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cs typeface="Times New Roman" pitchFamily="18" charset="0"/>
              </a:rPr>
              <a:t>   </a:t>
            </a:r>
            <a:r>
              <a:rPr lang="ru-RU" sz="2800" b="1" dirty="0" smtClean="0">
                <a:cs typeface="Times New Roman" pitchFamily="18" charset="0"/>
              </a:rPr>
              <a:t>Симптомы </a:t>
            </a:r>
            <a:r>
              <a:rPr lang="en-US" sz="2800" b="1" dirty="0" smtClean="0">
                <a:cs typeface="Times New Roman" pitchFamily="18" charset="0"/>
              </a:rPr>
              <a:t> </a:t>
            </a:r>
            <a:r>
              <a:rPr lang="ru-RU" sz="2800" b="1" dirty="0" smtClean="0">
                <a:cs typeface="Times New Roman" pitchFamily="18" charset="0"/>
              </a:rPr>
              <a:t>ОИМ могут быть разделены на три</a:t>
            </a:r>
            <a:r>
              <a:rPr lang="en-US" sz="2800" b="1" dirty="0" smtClean="0">
                <a:cs typeface="Times New Roman" pitchFamily="18" charset="0"/>
              </a:rPr>
              <a:t> </a:t>
            </a:r>
            <a:r>
              <a:rPr lang="ru-RU" sz="2800" b="1" dirty="0" smtClean="0">
                <a:cs typeface="Times New Roman" pitchFamily="18" charset="0"/>
              </a:rPr>
              <a:t>группы</a:t>
            </a:r>
            <a:r>
              <a:rPr lang="ru-RU" sz="2800" b="1" dirty="0" smtClean="0"/>
              <a:t>.</a:t>
            </a:r>
            <a:r>
              <a:rPr lang="ru-RU" sz="2800" b="1" dirty="0" smtClean="0"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cs typeface="Times New Roman" pitchFamily="18" charset="0"/>
              </a:rPr>
              <a:t>1</a:t>
            </a:r>
            <a:r>
              <a:rPr lang="ru-RU" sz="2800" b="1" dirty="0" smtClean="0"/>
              <a:t>.</a:t>
            </a:r>
            <a:r>
              <a:rPr lang="ru-RU" sz="2800" b="1" dirty="0" smtClean="0">
                <a:cs typeface="Times New Roman" pitchFamily="18" charset="0"/>
              </a:rPr>
              <a:t> Различные клинические  варианты начала ОИМ в сочетании с определёнными объективными признаками со стороны сердечно-сосудистой системы.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cs typeface="Times New Roman" pitchFamily="18" charset="0"/>
              </a:rPr>
              <a:t>2</a:t>
            </a:r>
            <a:r>
              <a:rPr lang="ru-RU" sz="2800" b="1" dirty="0" smtClean="0"/>
              <a:t>.</a:t>
            </a:r>
            <a:r>
              <a:rPr lang="ru-RU" sz="2800" b="1" dirty="0" smtClean="0">
                <a:cs typeface="Times New Roman" pitchFamily="18" charset="0"/>
              </a:rPr>
              <a:t> Признаки, обусловленные некрозом миокарда и резорбцией некротических масс.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cs typeface="Times New Roman" pitchFamily="18" charset="0"/>
              </a:rPr>
              <a:t>3</a:t>
            </a:r>
            <a:r>
              <a:rPr lang="ru-RU" sz="2800" b="1" dirty="0" smtClean="0"/>
              <a:t>.</a:t>
            </a:r>
            <a:r>
              <a:rPr lang="ru-RU" sz="2800" b="1" dirty="0" smtClean="0">
                <a:cs typeface="Times New Roman" pitchFamily="18" charset="0"/>
              </a:rPr>
              <a:t> Характерные изменения ЭКГ.</a:t>
            </a:r>
          </a:p>
        </p:txBody>
      </p:sp>
    </p:spTree>
    <p:extLst>
      <p:ext uri="{BB962C8B-B14F-4D97-AF65-F5344CB8AC3E}">
        <p14:creationId xmlns:p14="http://schemas.microsoft.com/office/powerpoint/2010/main" xmlns="" val="15989122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75545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dirty="0" smtClean="0"/>
              <a:t>Болевой синдром (</a:t>
            </a:r>
            <a:r>
              <a:rPr lang="en-US" sz="3200" dirty="0" smtClean="0"/>
              <a:t>Status </a:t>
            </a:r>
            <a:r>
              <a:rPr lang="en-US" sz="3200" dirty="0" err="1" smtClean="0"/>
              <a:t>anginosus</a:t>
            </a:r>
            <a:r>
              <a:rPr lang="ru-RU" sz="3200" dirty="0" smtClean="0"/>
              <a:t>)</a:t>
            </a:r>
          </a:p>
        </p:txBody>
      </p:sp>
      <p:sp>
        <p:nvSpPr>
          <p:cNvPr id="278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40768"/>
            <a:ext cx="4788024" cy="551723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cs typeface="Times New Roman" pitchFamily="18" charset="0"/>
              </a:rPr>
              <a:t>  </a:t>
            </a:r>
            <a:r>
              <a:rPr lang="ru-RU" sz="2400" b="1" dirty="0" smtClean="0">
                <a:cs typeface="Times New Roman" pitchFamily="18" charset="0"/>
              </a:rPr>
              <a:t>1.  </a:t>
            </a:r>
            <a:r>
              <a:rPr lang="ru-RU" sz="2000" b="1" dirty="0" smtClean="0">
                <a:cs typeface="Times New Roman" pitchFamily="18" charset="0"/>
              </a:rPr>
              <a:t>Интенсивность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cs typeface="Times New Roman" pitchFamily="18" charset="0"/>
              </a:rPr>
              <a:t>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cs typeface="Times New Roman" pitchFamily="18" charset="0"/>
              </a:rPr>
              <a:t>  2. Локализация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cs typeface="Times New Roman" pitchFamily="18" charset="0"/>
              </a:rPr>
              <a:t>  3.  Иррадиация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cs typeface="Times New Roman" pitchFamily="18" charset="0"/>
              </a:rPr>
              <a:t>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cs typeface="Times New Roman" pitchFamily="18" charset="0"/>
              </a:rPr>
              <a:t>  4. Характер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cs typeface="Times New Roman" pitchFamily="18" charset="0"/>
              </a:rPr>
              <a:t>  5. Продолжительность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cs typeface="Times New Roman" pitchFamily="18" charset="0"/>
              </a:rPr>
              <a:t>6. Эффект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cs typeface="Times New Roman" pitchFamily="18" charset="0"/>
              </a:rPr>
              <a:t>      нитроглицерина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 7. Особенности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      поведения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b="1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sz="2400" b="1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sz="3200" b="1" dirty="0" smtClean="0"/>
          </a:p>
        </p:txBody>
      </p:sp>
      <p:sp>
        <p:nvSpPr>
          <p:cNvPr id="27853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420533" y="1125539"/>
            <a:ext cx="5723467" cy="45307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cs typeface="Times New Roman" pitchFamily="18" charset="0"/>
              </a:rPr>
              <a:t>боли при инфаркте миокарда значительно интенсивнее, чем при стенокардии, часто они просто нестерпимы;</a:t>
            </a:r>
            <a:endParaRPr lang="ru-RU" sz="24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/>
              <a:t>Загрудинная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/>
              <a:t>В плечи, предплечья, ключицы, шею, нижнюю челюсть, левую лопатку, межлопаточное пространство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/>
              <a:t>Давящий, жгучий, сжимающий, распирающий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/>
              <a:t>20-30</a:t>
            </a:r>
            <a:r>
              <a:rPr lang="en-US" sz="2400" b="1" smtClean="0"/>
              <a:t>’ </a:t>
            </a:r>
            <a:r>
              <a:rPr lang="ru-RU" sz="2400" b="1" smtClean="0"/>
              <a:t>--- несколько часов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/>
              <a:t>Не купируется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4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/>
              <a:t>Возбуждение, чувство страха, двигательное расстройство, вегетативные реакции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3173842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1" y="277813"/>
            <a:ext cx="8403167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/>
              <a:t>Астматический вариант острого инфаркта миокарда (</a:t>
            </a:r>
            <a:r>
              <a:rPr lang="en-US" sz="4000" smtClean="0"/>
              <a:t>Status astmaticus</a:t>
            </a:r>
            <a:r>
              <a:rPr lang="ru-RU" sz="4000" smtClean="0"/>
              <a:t>)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2053167" y="842963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060575"/>
            <a:ext cx="4078111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975078" y="2587626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ru-RU" sz="4000"/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04799" y="1506815"/>
            <a:ext cx="4054123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ru-RU" sz="2600" b="1" dirty="0">
                <a:cs typeface="Times New Roman" pitchFamily="18" charset="0"/>
              </a:rPr>
              <a:t>При очень обширных, повторных ОИМ у пожилых людей инфаркт начинается </a:t>
            </a:r>
            <a:r>
              <a:rPr lang="en-US" sz="2600" b="1" dirty="0">
                <a:cs typeface="Times New Roman" pitchFamily="18" charset="0"/>
              </a:rPr>
              <a:t> </a:t>
            </a:r>
            <a:r>
              <a:rPr lang="ru-RU" sz="2600" b="1" dirty="0">
                <a:cs typeface="Times New Roman" pitchFamily="18" charset="0"/>
              </a:rPr>
              <a:t>в виде приступа сердечной астмы (</a:t>
            </a:r>
            <a:r>
              <a:rPr lang="ru-RU" sz="2600" b="1" dirty="0" err="1">
                <a:cs typeface="Times New Roman" pitchFamily="18" charset="0"/>
              </a:rPr>
              <a:t>status</a:t>
            </a:r>
            <a:r>
              <a:rPr lang="ru-RU" sz="2600" b="1" dirty="0">
                <a:cs typeface="Times New Roman" pitchFamily="18" charset="0"/>
              </a:rPr>
              <a:t> </a:t>
            </a:r>
            <a:r>
              <a:rPr lang="ru-RU" sz="2600" b="1" dirty="0" err="1">
                <a:cs typeface="Times New Roman" pitchFamily="18" charset="0"/>
              </a:rPr>
              <a:t>asthmaticus</a:t>
            </a:r>
            <a:r>
              <a:rPr lang="ru-RU" sz="2600" b="1" dirty="0">
                <a:cs typeface="Times New Roman" pitchFamily="18" charset="0"/>
              </a:rPr>
              <a:t>), когда у больного внезапно возникает приступ удушья, а вслед за ним нередко может развиться отёк лёгких.</a:t>
            </a:r>
          </a:p>
          <a:p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xmlns="" val="4245106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842962"/>
            <a:ext cx="9144000" cy="601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869160"/>
            <a:ext cx="6781800" cy="130304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err="1" smtClean="0">
                <a:solidFill>
                  <a:schemeClr val="tx1"/>
                </a:solidFill>
              </a:rPr>
              <a:t>Церебро-васкулярный</a:t>
            </a:r>
            <a:r>
              <a:rPr lang="ru-RU" dirty="0" smtClean="0">
                <a:solidFill>
                  <a:schemeClr val="tx1"/>
                </a:solidFill>
              </a:rPr>
              <a:t> вариант инфаркта миокарда</a:t>
            </a:r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88640"/>
            <a:ext cx="8229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b="1" dirty="0" smtClean="0">
                <a:cs typeface="Times New Roman" pitchFamily="18" charset="0"/>
              </a:rPr>
              <a:t>Цереброваскулярный вариант протекает в виде </a:t>
            </a:r>
            <a:r>
              <a:rPr lang="ru-RU" b="1" u="sng" dirty="0" smtClean="0">
                <a:cs typeface="Times New Roman" pitchFamily="18" charset="0"/>
              </a:rPr>
              <a:t>нарушения мозгового кровообращения или острой ишемической энцефалопатии</a:t>
            </a:r>
            <a:r>
              <a:rPr lang="ru-RU" b="1" dirty="0" smtClean="0">
                <a:cs typeface="Times New Roman" pitchFamily="18" charset="0"/>
              </a:rPr>
              <a:t>, что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cs typeface="Times New Roman" pitchFamily="18" charset="0"/>
              </a:rPr>
              <a:t>   обусловлено диффузной ишемией мозга вследствие острого уменьшения минутного объёма кровотока.</a:t>
            </a:r>
          </a:p>
          <a:p>
            <a:pPr eaLnBrk="1" hangingPunct="1">
              <a:defRPr/>
            </a:pPr>
            <a:endParaRPr lang="ru-RU" b="1" dirty="0" smtClean="0"/>
          </a:p>
          <a:p>
            <a:pPr eaLnBrk="1" hangingPunct="1">
              <a:defRPr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42948249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mtClean="0"/>
              <a:t>Терапия больных ОКС</a:t>
            </a:r>
            <a:br>
              <a:rPr lang="ru-RU" smtClean="0"/>
            </a:br>
            <a:endParaRPr lang="ru-RU" smtClean="0"/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smtClean="0"/>
              <a:t>Купирование болевого синдрома</a:t>
            </a:r>
          </a:p>
          <a:p>
            <a:pPr eaLnBrk="1" hangingPunct="1">
              <a:defRPr/>
            </a:pPr>
            <a:r>
              <a:rPr lang="ru-RU" sz="3600" b="1" smtClean="0"/>
              <a:t>Реперфузия инфаркт-связанной артерии </a:t>
            </a:r>
          </a:p>
          <a:p>
            <a:pPr eaLnBrk="1" hangingPunct="1">
              <a:defRPr/>
            </a:pPr>
            <a:r>
              <a:rPr lang="ru-RU" sz="3600" b="1" smtClean="0"/>
              <a:t>Ограничение зоны ишемического повреждения</a:t>
            </a:r>
          </a:p>
          <a:p>
            <a:pPr eaLnBrk="1" hangingPunct="1">
              <a:defRPr/>
            </a:pPr>
            <a:r>
              <a:rPr lang="ru-RU" sz="3600" b="1" smtClean="0"/>
              <a:t>Профилактика осложнений</a:t>
            </a: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8228192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500174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/>
              <a:t>Неотложная помощь при ОКС на амбулаторном этапе</a:t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614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43174" y="2971800"/>
            <a:ext cx="6115040" cy="3886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dirty="0" smtClean="0"/>
              <a:t>1. Нитроглицерин под язык (контроль АД и ЧСС)</a:t>
            </a:r>
          </a:p>
          <a:p>
            <a:pPr eaLnBrk="1" hangingPunct="1">
              <a:defRPr/>
            </a:pPr>
            <a:r>
              <a:rPr lang="ru-RU" b="1" dirty="0" smtClean="0"/>
              <a:t>2. Аспирин 0,5 разжевать</a:t>
            </a:r>
          </a:p>
          <a:p>
            <a:pPr eaLnBrk="1" hangingPunct="1">
              <a:defRPr/>
            </a:pPr>
            <a:r>
              <a:rPr lang="ru-RU" b="1" dirty="0" smtClean="0"/>
              <a:t>3. </a:t>
            </a:r>
            <a:r>
              <a:rPr lang="ru-RU" b="1" dirty="0" err="1" smtClean="0"/>
              <a:t>Каптоприл</a:t>
            </a:r>
            <a:r>
              <a:rPr lang="ru-RU" b="1" dirty="0" smtClean="0"/>
              <a:t> 25-50 мг при повышенном АД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 </a:t>
            </a:r>
          </a:p>
        </p:txBody>
      </p:sp>
      <p:sp>
        <p:nvSpPr>
          <p:cNvPr id="4" name="Молния 3"/>
          <p:cNvSpPr/>
          <p:nvPr/>
        </p:nvSpPr>
        <p:spPr>
          <a:xfrm>
            <a:off x="214282" y="2357430"/>
            <a:ext cx="2357454" cy="350046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965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/>
          <a:p>
            <a:pPr algn="ctr"/>
            <a:r>
              <a:rPr lang="ru-RU" sz="3600" b="1" dirty="0"/>
              <a:t>Гемодинамическая разгрузка миокарда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3779912" y="1676400"/>
            <a:ext cx="4957688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algn="just">
              <a:spcBef>
                <a:spcPct val="20000"/>
              </a:spcBef>
              <a:buClr>
                <a:schemeClr val="tx2"/>
              </a:buClr>
            </a:pPr>
            <a:r>
              <a:rPr lang="ru-RU" sz="3600" b="1" dirty="0" smtClean="0"/>
              <a:t>Ингибиторы </a:t>
            </a:r>
            <a:r>
              <a:rPr lang="ru-RU" sz="3600" b="1" dirty="0"/>
              <a:t>АПФ 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r>
              <a:rPr lang="ru-RU" sz="3600" dirty="0"/>
              <a:t>снижают летальность больных инфарктом миокарда при назначении их в первые 24 часа заболевания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</a:pPr>
            <a:endParaRPr lang="ru-RU" sz="3600" b="1" dirty="0"/>
          </a:p>
        </p:txBody>
      </p:sp>
      <p:pic>
        <p:nvPicPr>
          <p:cNvPr id="1026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2775635" cy="2833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869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85793"/>
            <a:ext cx="8229600" cy="635019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Смертность населения РБ от БСК в 2009 г., </a:t>
            </a:r>
            <a:br>
              <a:rPr lang="ru-RU" sz="3600" dirty="0" smtClean="0"/>
            </a:br>
            <a:r>
              <a:rPr lang="ru-RU" sz="3600" dirty="0" smtClean="0"/>
              <a:t>на 100 тыс. населения (данные МЗ РБ)</a:t>
            </a:r>
            <a:endParaRPr lang="ru-RU" sz="3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0" y="1600200"/>
          <a:ext cx="9144000" cy="525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876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Категория населения 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Трудо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способные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Старше 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 лет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Стандарт. показатель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Трудо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способные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Старше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 лет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Стандарт. показатель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876300">
                <a:tc gridSpan="5"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Болезни системы кровообращения в целом</a:t>
                      </a:r>
                      <a:endParaRPr lang="ru-RU" sz="20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Острый инфаркт миокарда</a:t>
                      </a:r>
                      <a:endParaRPr lang="ru-RU" sz="24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6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Муж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221,8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6460,9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792,6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892,7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8,7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133,5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21,3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22,8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latin typeface="Times New Roman"/>
                          <a:ea typeface="Times New Roman"/>
                          <a:cs typeface="Times New Roman"/>
                        </a:rPr>
                        <a:t>Жен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39,2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4335,8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723,5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427,6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0,6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80,4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14,4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8,9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Жители города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115,7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4805,5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581,1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566,7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131,5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18,0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17,4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Жители села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192,5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5171,1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1258,3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688,9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5,3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52,5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16,4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10,7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7" name="Text Box 3"/>
          <p:cNvSpPr txBox="1">
            <a:spLocks noChangeArrowheads="1"/>
          </p:cNvSpPr>
          <p:nvPr/>
        </p:nvSpPr>
        <p:spPr bwMode="auto">
          <a:xfrm>
            <a:off x="283634" y="5791201"/>
            <a:ext cx="8860366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ru-RU" sz="28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1627012" y="1773238"/>
            <a:ext cx="5860344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600" b="1"/>
          </a:p>
        </p:txBody>
      </p:sp>
      <p:sp>
        <p:nvSpPr>
          <p:cNvPr id="656393" name="Rectangle 9"/>
          <p:cNvSpPr>
            <a:spLocks noGrp="1" noChangeArrowheads="1"/>
          </p:cNvSpPr>
          <p:nvPr>
            <p:ph type="title"/>
          </p:nvPr>
        </p:nvSpPr>
        <p:spPr>
          <a:xfrm>
            <a:off x="785989" y="2285992"/>
            <a:ext cx="8358011" cy="5357826"/>
          </a:xfrm>
          <a:noFill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b="0" dirty="0" smtClean="0">
                <a:solidFill>
                  <a:schemeClr val="tx1"/>
                </a:solidFill>
              </a:rPr>
              <a:t/>
            </a:r>
            <a:br>
              <a:rPr lang="ru-RU" sz="2400" b="0" dirty="0" smtClean="0">
                <a:solidFill>
                  <a:schemeClr val="tx1"/>
                </a:solidFill>
              </a:rPr>
            </a:br>
            <a:r>
              <a:rPr lang="ru-RU" sz="2400" b="0" dirty="0" smtClean="0">
                <a:solidFill>
                  <a:schemeClr val="tx1"/>
                </a:solidFill>
              </a:rPr>
              <a:t>1. </a:t>
            </a:r>
            <a:r>
              <a:rPr lang="ru-RU" sz="2400" dirty="0" smtClean="0">
                <a:solidFill>
                  <a:schemeClr val="tx1"/>
                </a:solidFill>
              </a:rPr>
              <a:t>Приказ КЗ МГИ от 26.04.2010 г. № 240 «Об организации оказания медицинской помощи больным с ОКС в УЗ г. Минска»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2. Совместный приказ от 26.08. 10 № 473/365/197 РНПЦ «Кардиология» и комитета по здравоохранению «Об организации оказания медицинской помощи больным с ОКС г. Минска, ряда районов Минской области».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3. Приказ КЗ МГИ от 29.09.2010 №549 «О временном порядке организации медицинской помощи больным с ОКС»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4. Приказ КЗ МГИ от 14.04.2010 г. № 209 «Порядок госпитализации»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5. Методические рекомендации МЗ РБ , 2006 г. «Диагностика и лечение ОКС без подъема </a:t>
            </a:r>
            <a:r>
              <a:rPr lang="en-US" sz="2400" dirty="0" smtClean="0">
                <a:solidFill>
                  <a:schemeClr val="tx1"/>
                </a:solidFill>
              </a:rPr>
              <a:t>ST</a:t>
            </a:r>
            <a:r>
              <a:rPr lang="ru-RU" sz="2400" dirty="0" smtClean="0">
                <a:solidFill>
                  <a:schemeClr val="tx1"/>
                </a:solidFill>
              </a:rPr>
              <a:t>», «Диагностика и лечение острого ИМ»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6. </a:t>
            </a:r>
            <a:r>
              <a:rPr lang="ru-RU" sz="2400" dirty="0" smtClean="0"/>
              <a:t>Приказ Министерства здравоохранения Республики Беларусь от 30.09.2010 № 1030 "Об утверждении клинического протокола оказания скорой (неотложной) медицинской помощи взрослому населению»…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b="0" dirty="0" smtClean="0"/>
              <a:t/>
            </a:r>
            <a:br>
              <a:rPr lang="ru-RU" sz="2400" b="0" dirty="0" smtClean="0"/>
            </a:br>
            <a:endParaRPr lang="ru-RU" sz="2400" b="0" dirty="0" smtClean="0"/>
          </a:p>
        </p:txBody>
      </p:sp>
      <p:sp>
        <p:nvSpPr>
          <p:cNvPr id="656394" name="Rectangle 10"/>
          <p:cNvSpPr>
            <a:spLocks noChangeArrowheads="1"/>
          </p:cNvSpPr>
          <p:nvPr/>
        </p:nvSpPr>
        <p:spPr bwMode="auto">
          <a:xfrm>
            <a:off x="475545" y="1628776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143000" lvl="2" indent="-228600" algn="just">
              <a:spcBef>
                <a:spcPts val="12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/>
            </a:pPr>
            <a:endParaRPr lang="ru-RU" sz="2400" b="1">
              <a:effectLst>
                <a:outerShdw blurRad="38100" dist="38100" dir="2700000" algn="tl">
                  <a:srgbClr val="000000"/>
                </a:outerShdw>
              </a:effectLst>
              <a:latin typeface="г‡ЪЛМТНЛИ"/>
            </a:endParaRPr>
          </a:p>
        </p:txBody>
      </p:sp>
      <p:sp>
        <p:nvSpPr>
          <p:cNvPr id="2" name="Выноска со стрелкой вправо 1"/>
          <p:cNvSpPr/>
          <p:nvPr/>
        </p:nvSpPr>
        <p:spPr>
          <a:xfrm>
            <a:off x="0" y="214290"/>
            <a:ext cx="1465312" cy="1379537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285728"/>
            <a:ext cx="57594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 </a:t>
            </a: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Регламентирующие документы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70724345"/>
      </p:ext>
    </p:extLst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Text Box 2"/>
          <p:cNvSpPr txBox="1">
            <a:spLocks noChangeArrowheads="1"/>
          </p:cNvSpPr>
          <p:nvPr/>
        </p:nvSpPr>
        <p:spPr bwMode="auto">
          <a:xfrm>
            <a:off x="283634" y="5791203"/>
            <a:ext cx="8860366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ru-RU" sz="28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627012" y="1773238"/>
            <a:ext cx="5860344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600" b="1"/>
          </a:p>
        </p:txBody>
      </p:sp>
      <p:sp>
        <p:nvSpPr>
          <p:cNvPr id="65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475546" y="620713"/>
            <a:ext cx="8358011" cy="5040312"/>
          </a:xfrm>
          <a:noFill/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ru-RU" sz="4000" dirty="0" smtClean="0">
                <a:solidFill>
                  <a:schemeClr val="tx1"/>
                </a:solidFill>
              </a:rPr>
              <a:t>Ключевые положения приказа № 240 на амбулаторном этапе</a:t>
            </a:r>
            <a:r>
              <a:rPr lang="ru-RU" sz="4000" b="0" dirty="0" smtClean="0">
                <a:solidFill>
                  <a:schemeClr val="tx1"/>
                </a:solidFill>
              </a:rPr>
              <a:t/>
            </a:r>
            <a:br>
              <a:rPr lang="ru-RU" sz="4000" b="0" dirty="0" smtClean="0">
                <a:solidFill>
                  <a:schemeClr val="tx1"/>
                </a:solidFill>
              </a:rPr>
            </a:br>
            <a:r>
              <a:rPr lang="ru-RU" sz="4000" b="0" dirty="0" smtClean="0">
                <a:solidFill>
                  <a:schemeClr val="tx1"/>
                </a:solidFill>
              </a:rPr>
              <a:t/>
            </a:r>
            <a:br>
              <a:rPr lang="ru-RU" sz="4000" b="0" dirty="0" smtClean="0">
                <a:solidFill>
                  <a:schemeClr val="tx1"/>
                </a:solidFill>
              </a:rPr>
            </a:br>
            <a:r>
              <a:rPr lang="ru-RU" sz="3200" b="0" dirty="0" smtClean="0">
                <a:solidFill>
                  <a:schemeClr val="tx1"/>
                </a:solidFill>
              </a:rPr>
              <a:t>1. </a:t>
            </a:r>
            <a:r>
              <a:rPr lang="ru-RU" sz="3600" dirty="0" smtClean="0">
                <a:solidFill>
                  <a:schemeClr val="tx1"/>
                </a:solidFill>
              </a:rPr>
              <a:t>Принципы организации медпомощи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2. Диагностика,  определение степени риска и выбор стратегии (инвазивной, консервативной)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3. Неотложная помощь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4. Обучение пациентов методам самопомощи</a:t>
            </a:r>
            <a:endParaRPr lang="ru-RU" sz="3600" b="0" dirty="0" smtClean="0"/>
          </a:p>
        </p:txBody>
      </p:sp>
      <p:sp>
        <p:nvSpPr>
          <p:cNvPr id="658437" name="Rectangle 5"/>
          <p:cNvSpPr>
            <a:spLocks noChangeArrowheads="1"/>
          </p:cNvSpPr>
          <p:nvPr/>
        </p:nvSpPr>
        <p:spPr bwMode="auto">
          <a:xfrm>
            <a:off x="475545" y="1628778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143000" lvl="2" indent="-228600" algn="just">
              <a:spcBef>
                <a:spcPts val="12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/>
            </a:pPr>
            <a:endParaRPr lang="ru-RU" sz="2400" b="1">
              <a:effectLst>
                <a:outerShdw blurRad="38100" dist="38100" dir="2700000" algn="tl">
                  <a:srgbClr val="000000"/>
                </a:outerShdw>
              </a:effectLst>
              <a:latin typeface="г‡ЪЛМТНЛИ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376841"/>
      </p:ext>
    </p:extLst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-25192" y="620688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400" b="1" dirty="0">
                <a:cs typeface="Times New Roman" pitchFamily="18" charset="0"/>
              </a:rPr>
              <a:t>Под острым коронарным синдромом </a:t>
            </a:r>
            <a:r>
              <a:rPr lang="ru-RU" sz="2400" b="1" dirty="0"/>
              <a:t>подразумеваются</a:t>
            </a:r>
            <a:r>
              <a:rPr lang="ru-RU" sz="2400" b="1" dirty="0">
                <a:cs typeface="Times New Roman" pitchFamily="18" charset="0"/>
              </a:rPr>
              <a:t> обострение   </a:t>
            </a:r>
            <a:r>
              <a:rPr lang="ru-RU" sz="2400" b="1" dirty="0" smtClean="0">
                <a:cs typeface="Times New Roman" pitchFamily="18" charset="0"/>
              </a:rPr>
              <a:t>ишемической </a:t>
            </a:r>
            <a:r>
              <a:rPr lang="ru-RU" sz="2400" b="1" dirty="0">
                <a:cs typeface="Times New Roman" pitchFamily="18" charset="0"/>
              </a:rPr>
              <a:t>болезни сердца, проявляющееся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623756" y="3317875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sz="2400" b="1"/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6285089" y="3394075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sz="2400" b="1"/>
          </a:p>
        </p:txBody>
      </p:sp>
      <p:pic>
        <p:nvPicPr>
          <p:cNvPr id="165898" name="EPlaque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5500" y="2133600"/>
            <a:ext cx="435186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475545" y="5595939"/>
            <a:ext cx="86684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b="1" i="1"/>
              <a:t>Эти состояния характеризуются стремительным развитием патологического процесса, представляют серьезную угрозу для жизни больных, отличаются высокой летальностью, требуют быстрой точной диагностики и зкстренного, агрессивного, адекватного лечения. </a:t>
            </a:r>
          </a:p>
          <a:p>
            <a:pPr eaLnBrk="1" hangingPunct="1"/>
            <a:endParaRPr lang="ru-RU" b="1" i="1"/>
          </a:p>
        </p:txBody>
      </p:sp>
      <p:sp>
        <p:nvSpPr>
          <p:cNvPr id="7176" name="Text Box 13"/>
          <p:cNvSpPr txBox="1">
            <a:spLocks noChangeArrowheads="1"/>
          </p:cNvSpPr>
          <p:nvPr/>
        </p:nvSpPr>
        <p:spPr bwMode="auto">
          <a:xfrm>
            <a:off x="0" y="2276475"/>
            <a:ext cx="46355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400" b="1" u="sng" dirty="0"/>
              <a:t>1) нестабильной стенокардией,</a:t>
            </a:r>
          </a:p>
          <a:p>
            <a:pPr eaLnBrk="1" hangingPunct="1"/>
            <a:endParaRPr lang="ru-RU" sz="2400" b="1" u="sng" dirty="0"/>
          </a:p>
          <a:p>
            <a:pPr eaLnBrk="1" hangingPunct="1"/>
            <a:r>
              <a:rPr lang="ru-RU" sz="2400" b="1" u="sng" dirty="0"/>
              <a:t>2) формированием</a:t>
            </a:r>
            <a:r>
              <a:rPr lang="ru-RU" sz="2400" dirty="0"/>
              <a:t> </a:t>
            </a:r>
            <a:r>
              <a:rPr lang="ru-RU" sz="2400" b="1" u="sng" dirty="0"/>
              <a:t>инфаркта  миокарда</a:t>
            </a:r>
            <a:r>
              <a:rPr lang="ru-RU" sz="2400" dirty="0"/>
              <a:t> </a:t>
            </a:r>
            <a:r>
              <a:rPr lang="ru-RU" sz="2400" b="1" u="sng" dirty="0"/>
              <a:t>без подъема сегмента </a:t>
            </a:r>
            <a:r>
              <a:rPr lang="en-US" sz="2400" b="1" u="sng" dirty="0"/>
              <a:t>ST</a:t>
            </a:r>
            <a:r>
              <a:rPr lang="ru-RU" sz="2400" b="1" dirty="0"/>
              <a:t>, </a:t>
            </a:r>
          </a:p>
          <a:p>
            <a:pPr eaLnBrk="1" hangingPunct="1"/>
            <a:endParaRPr lang="ru-RU" sz="2400" b="1" u="sng" dirty="0"/>
          </a:p>
          <a:p>
            <a:pPr eaLnBrk="1" hangingPunct="1"/>
            <a:r>
              <a:rPr lang="ru-RU" sz="2400" b="1" u="sng" dirty="0"/>
              <a:t>3) формированием инфаркта  миокарда с</a:t>
            </a:r>
            <a:r>
              <a:rPr lang="ru-RU" sz="2400" b="1" dirty="0"/>
              <a:t> </a:t>
            </a:r>
            <a:r>
              <a:rPr lang="ru-RU" sz="2400" b="1" u="sng" dirty="0"/>
              <a:t>подъемом  сегмента </a:t>
            </a:r>
            <a:r>
              <a:rPr lang="en-US" sz="2400" b="1" u="sng" dirty="0"/>
              <a:t>ST</a:t>
            </a:r>
            <a:r>
              <a:rPr lang="ru-RU" sz="2400" b="1" u="sng" dirty="0"/>
              <a:t>.</a:t>
            </a:r>
          </a:p>
          <a:p>
            <a:pPr eaLnBrk="1" hangingPunct="1"/>
            <a:endParaRPr lang="ru-RU" sz="2400" b="1" dirty="0"/>
          </a:p>
          <a:p>
            <a:pPr eaLnBrk="1" hangingPunct="1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33630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67" fill="hold"/>
                                        <p:tgtEl>
                                          <p:spTgt spid="1658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58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58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898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5898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8667" y="1484313"/>
            <a:ext cx="8805333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b="1" smtClean="0"/>
          </a:p>
          <a:p>
            <a:pPr eaLnBrk="1" hangingPunct="1">
              <a:lnSpc>
                <a:spcPct val="90000"/>
              </a:lnSpc>
              <a:defRPr/>
            </a:pPr>
            <a:endParaRPr lang="ru-RU" b="1" smtClean="0"/>
          </a:p>
        </p:txBody>
      </p:sp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456" y="1125538"/>
            <a:ext cx="7584722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0007" name="Rectangle 7"/>
          <p:cNvSpPr>
            <a:spLocks noChangeArrowheads="1"/>
          </p:cNvSpPr>
          <p:nvPr/>
        </p:nvSpPr>
        <p:spPr bwMode="auto">
          <a:xfrm>
            <a:off x="1285852" y="428604"/>
            <a:ext cx="6572296" cy="5232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Из-за недооценки </a:t>
            </a: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ОКС-БПСТ!!!</a:t>
            </a:r>
          </a:p>
        </p:txBody>
      </p:sp>
      <p:sp>
        <p:nvSpPr>
          <p:cNvPr id="640008" name="Rectangle 8"/>
          <p:cNvSpPr>
            <a:spLocks noChangeArrowheads="1"/>
          </p:cNvSpPr>
          <p:nvPr/>
        </p:nvSpPr>
        <p:spPr bwMode="auto">
          <a:xfrm>
            <a:off x="4380089" y="6308726"/>
            <a:ext cx="4968283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</a:rPr>
              <a:t>Chan MY et al. Circulation 2009; 119: 3110-3117</a:t>
            </a:r>
            <a:endParaRPr lang="ru-RU" b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517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26"/>
          <p:cNvSpPr>
            <a:spLocks noChangeArrowheads="1"/>
          </p:cNvSpPr>
          <p:nvPr/>
        </p:nvSpPr>
        <p:spPr bwMode="auto">
          <a:xfrm>
            <a:off x="6929454" y="2428868"/>
            <a:ext cx="897832" cy="954088"/>
          </a:xfrm>
          <a:prstGeom prst="curvedLeftArrow">
            <a:avLst>
              <a:gd name="adj1" fmla="val 29975"/>
              <a:gd name="adj2" fmla="val 59950"/>
              <a:gd name="adj3" fmla="val 33333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Rectangle 32"/>
          <p:cNvSpPr>
            <a:spLocks noChangeArrowheads="1"/>
          </p:cNvSpPr>
          <p:nvPr/>
        </p:nvSpPr>
        <p:spPr bwMode="auto">
          <a:xfrm>
            <a:off x="220134" y="4292601"/>
            <a:ext cx="2751667" cy="1200329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 dirty="0"/>
              <a:t>Спазм коронарных артерий</a:t>
            </a:r>
          </a:p>
        </p:txBody>
      </p:sp>
      <p:sp>
        <p:nvSpPr>
          <p:cNvPr id="272386" name="Rectangle 2"/>
          <p:cNvSpPr>
            <a:spLocks noChangeArrowheads="1"/>
          </p:cNvSpPr>
          <p:nvPr/>
        </p:nvSpPr>
        <p:spPr bwMode="auto">
          <a:xfrm>
            <a:off x="-228600" y="188914"/>
            <a:ext cx="9144000" cy="7668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56796" dir="20006097" algn="ctr" rotWithShape="0">
              <a:schemeClr val="bg2"/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</a:t>
            </a:r>
            <a:r>
              <a:rPr lang="ru-RU" sz="4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Единство патогенеза ОКС</a:t>
            </a:r>
            <a:endParaRPr lang="ru-RU" sz="4400" b="1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grpSp>
        <p:nvGrpSpPr>
          <p:cNvPr id="10246" name="Group 3"/>
          <p:cNvGrpSpPr>
            <a:grpSpLocks/>
          </p:cNvGrpSpPr>
          <p:nvPr/>
        </p:nvGrpSpPr>
        <p:grpSpPr bwMode="auto">
          <a:xfrm>
            <a:off x="667457" y="1052513"/>
            <a:ext cx="7295444" cy="984250"/>
            <a:chOff x="1007" y="1050"/>
            <a:chExt cx="1874" cy="868"/>
          </a:xfrm>
        </p:grpSpPr>
        <p:sp>
          <p:nvSpPr>
            <p:cNvPr id="272388" name="Rectangle 4"/>
            <p:cNvSpPr>
              <a:spLocks noChangeArrowheads="1"/>
            </p:cNvSpPr>
            <p:nvPr/>
          </p:nvSpPr>
          <p:spPr bwMode="auto">
            <a:xfrm>
              <a:off x="1195" y="1050"/>
              <a:ext cx="1539" cy="468"/>
            </a:xfrm>
            <a:prstGeom prst="rect">
              <a:avLst/>
            </a:prstGeom>
            <a:solidFill>
              <a:srgbClr val="FFC000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70" name="Rectangle 5"/>
            <p:cNvSpPr>
              <a:spLocks noChangeArrowheads="1"/>
            </p:cNvSpPr>
            <p:nvPr/>
          </p:nvSpPr>
          <p:spPr bwMode="auto">
            <a:xfrm>
              <a:off x="1007" y="1092"/>
              <a:ext cx="1874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ru-RU" sz="2400" b="1" dirty="0"/>
                <a:t>Атеросклероз коронарных  артерий</a:t>
              </a:r>
            </a:p>
            <a:p>
              <a:pPr algn="ctr" eaLnBrk="0" hangingPunct="0">
                <a:lnSpc>
                  <a:spcPct val="80000"/>
                </a:lnSpc>
                <a:spcBef>
                  <a:spcPct val="50000"/>
                </a:spcBef>
              </a:pPr>
              <a:endParaRPr lang="ru-RU" sz="2800" b="1" dirty="0">
                <a:solidFill>
                  <a:srgbClr val="114FFB"/>
                </a:solidFill>
              </a:endParaRPr>
            </a:p>
          </p:txBody>
        </p:sp>
      </p:grpSp>
      <p:grpSp>
        <p:nvGrpSpPr>
          <p:cNvPr id="10247" name="Group 9"/>
          <p:cNvGrpSpPr>
            <a:grpSpLocks/>
          </p:cNvGrpSpPr>
          <p:nvPr/>
        </p:nvGrpSpPr>
        <p:grpSpPr bwMode="auto">
          <a:xfrm>
            <a:off x="4929043" y="2857061"/>
            <a:ext cx="2295878" cy="1011237"/>
            <a:chOff x="3737" y="1916"/>
            <a:chExt cx="1872" cy="468"/>
          </a:xfrm>
        </p:grpSpPr>
        <p:sp>
          <p:nvSpPr>
            <p:cNvPr id="272394" name="Rectangle 10"/>
            <p:cNvSpPr>
              <a:spLocks noChangeArrowheads="1"/>
            </p:cNvSpPr>
            <p:nvPr/>
          </p:nvSpPr>
          <p:spPr bwMode="auto">
            <a:xfrm>
              <a:off x="3854" y="1916"/>
              <a:ext cx="1539" cy="468"/>
            </a:xfrm>
            <a:prstGeom prst="rect">
              <a:avLst/>
            </a:prstGeom>
            <a:solidFill>
              <a:srgbClr val="FFC000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68" name="Rectangle 11"/>
            <p:cNvSpPr>
              <a:spLocks noChangeArrowheads="1"/>
            </p:cNvSpPr>
            <p:nvPr/>
          </p:nvSpPr>
          <p:spPr bwMode="auto">
            <a:xfrm>
              <a:off x="3737" y="2015"/>
              <a:ext cx="1872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sz="2000" b="1" dirty="0">
                  <a:latin typeface="Arial" pitchFamily="34" charset="0"/>
                </a:rPr>
                <a:t>Агрегация тромбоцитов</a:t>
              </a:r>
              <a:endParaRPr lang="ru-RU" sz="2400" b="1" dirty="0">
                <a:latin typeface="Arial" pitchFamily="34" charset="0"/>
              </a:endParaRPr>
            </a:p>
          </p:txBody>
        </p:sp>
      </p:grpSp>
      <p:grpSp>
        <p:nvGrpSpPr>
          <p:cNvPr id="10248" name="Group 12"/>
          <p:cNvGrpSpPr>
            <a:grpSpLocks/>
          </p:cNvGrpSpPr>
          <p:nvPr/>
        </p:nvGrpSpPr>
        <p:grpSpPr bwMode="auto">
          <a:xfrm>
            <a:off x="2971800" y="4076700"/>
            <a:ext cx="4243406" cy="1225550"/>
            <a:chOff x="2418" y="2694"/>
            <a:chExt cx="1874" cy="468"/>
          </a:xfrm>
        </p:grpSpPr>
        <p:sp>
          <p:nvSpPr>
            <p:cNvPr id="272397" name="Rectangle 13"/>
            <p:cNvSpPr>
              <a:spLocks noChangeArrowheads="1"/>
            </p:cNvSpPr>
            <p:nvPr/>
          </p:nvSpPr>
          <p:spPr bwMode="auto">
            <a:xfrm>
              <a:off x="2579" y="2694"/>
              <a:ext cx="1539" cy="468"/>
            </a:xfrm>
            <a:prstGeom prst="rect">
              <a:avLst/>
            </a:prstGeom>
            <a:solidFill>
              <a:schemeClr val="hlink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66" name="Rectangle 14"/>
            <p:cNvSpPr>
              <a:spLocks noChangeArrowheads="1"/>
            </p:cNvSpPr>
            <p:nvPr/>
          </p:nvSpPr>
          <p:spPr bwMode="auto">
            <a:xfrm>
              <a:off x="2418" y="2797"/>
              <a:ext cx="1874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endParaRPr lang="ru-RU" sz="2400" b="1">
                <a:solidFill>
                  <a:srgbClr val="114FFB"/>
                </a:solidFill>
              </a:endParaRPr>
            </a:p>
          </p:txBody>
        </p:sp>
      </p:grpSp>
      <p:sp>
        <p:nvSpPr>
          <p:cNvPr id="272399" name="Rectangle 15"/>
          <p:cNvSpPr>
            <a:spLocks noChangeArrowheads="1"/>
          </p:cNvSpPr>
          <p:nvPr/>
        </p:nvSpPr>
        <p:spPr bwMode="auto">
          <a:xfrm>
            <a:off x="1359598" y="5634832"/>
            <a:ext cx="4171958" cy="13462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50" name="Rectangle 16"/>
          <p:cNvSpPr>
            <a:spLocks noChangeArrowheads="1"/>
          </p:cNvSpPr>
          <p:nvPr/>
        </p:nvSpPr>
        <p:spPr bwMode="auto">
          <a:xfrm>
            <a:off x="1500166" y="5660236"/>
            <a:ext cx="3496940" cy="119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2400" b="1" dirty="0"/>
              <a:t>Ишемическое повреждение  миокарда </a:t>
            </a:r>
            <a:r>
              <a:rPr lang="ru-RU" sz="2400" b="1" dirty="0" smtClean="0"/>
              <a:t> или некроз</a:t>
            </a:r>
            <a:endParaRPr lang="ru-RU" sz="2400" b="1" dirty="0"/>
          </a:p>
        </p:txBody>
      </p:sp>
      <p:grpSp>
        <p:nvGrpSpPr>
          <p:cNvPr id="10251" name="Group 17"/>
          <p:cNvGrpSpPr>
            <a:grpSpLocks/>
          </p:cNvGrpSpPr>
          <p:nvPr/>
        </p:nvGrpSpPr>
        <p:grpSpPr bwMode="auto">
          <a:xfrm>
            <a:off x="475545" y="3068639"/>
            <a:ext cx="2648655" cy="954087"/>
            <a:chOff x="4379" y="2898"/>
            <a:chExt cx="1876" cy="468"/>
          </a:xfrm>
        </p:grpSpPr>
        <p:sp>
          <p:nvSpPr>
            <p:cNvPr id="272402" name="Rectangle 18"/>
            <p:cNvSpPr>
              <a:spLocks noChangeArrowheads="1"/>
            </p:cNvSpPr>
            <p:nvPr/>
          </p:nvSpPr>
          <p:spPr bwMode="auto">
            <a:xfrm>
              <a:off x="4523" y="2898"/>
              <a:ext cx="1599" cy="468"/>
            </a:xfrm>
            <a:prstGeom prst="rect">
              <a:avLst/>
            </a:prstGeom>
            <a:solidFill>
              <a:srgbClr val="00B050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64" name="Rectangle 19"/>
            <p:cNvSpPr>
              <a:spLocks noChangeArrowheads="1"/>
            </p:cNvSpPr>
            <p:nvPr/>
          </p:nvSpPr>
          <p:spPr bwMode="auto">
            <a:xfrm>
              <a:off x="4379" y="2982"/>
              <a:ext cx="1876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sz="2000" b="1" dirty="0">
                  <a:latin typeface="Arial" pitchFamily="34" charset="0"/>
                </a:rPr>
                <a:t>Эндотелиальная дисфункция</a:t>
              </a:r>
              <a:endParaRPr lang="ru-RU" sz="2400" b="1" dirty="0">
                <a:latin typeface="Arial" pitchFamily="34" charset="0"/>
              </a:endParaRPr>
            </a:p>
          </p:txBody>
        </p:sp>
      </p:grpSp>
      <p:sp>
        <p:nvSpPr>
          <p:cNvPr id="10252" name="AutoShape 20"/>
          <p:cNvSpPr>
            <a:spLocks noChangeArrowheads="1"/>
          </p:cNvSpPr>
          <p:nvPr/>
        </p:nvSpPr>
        <p:spPr bwMode="auto">
          <a:xfrm>
            <a:off x="1" y="2997201"/>
            <a:ext cx="873478" cy="1516063"/>
          </a:xfrm>
          <a:prstGeom prst="curvedRightArrow">
            <a:avLst>
              <a:gd name="adj1" fmla="val 30856"/>
              <a:gd name="adj2" fmla="val 61712"/>
              <a:gd name="adj3" fmla="val 33333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3" name="AutoShape 21"/>
          <p:cNvSpPr>
            <a:spLocks noChangeArrowheads="1"/>
          </p:cNvSpPr>
          <p:nvPr/>
        </p:nvSpPr>
        <p:spPr bwMode="auto">
          <a:xfrm>
            <a:off x="520990" y="5541939"/>
            <a:ext cx="881944" cy="954087"/>
          </a:xfrm>
          <a:prstGeom prst="curvedRightArrow">
            <a:avLst>
              <a:gd name="adj1" fmla="val 20000"/>
              <a:gd name="adj2" fmla="val 40000"/>
              <a:gd name="adj3" fmla="val 3466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1600"/>
          </a:p>
        </p:txBody>
      </p:sp>
      <p:sp>
        <p:nvSpPr>
          <p:cNvPr id="10254" name="AutoShape 22"/>
          <p:cNvSpPr>
            <a:spLocks noChangeArrowheads="1"/>
          </p:cNvSpPr>
          <p:nvPr/>
        </p:nvSpPr>
        <p:spPr bwMode="auto">
          <a:xfrm>
            <a:off x="3643306" y="3143248"/>
            <a:ext cx="938389" cy="357187"/>
          </a:xfrm>
          <a:prstGeom prst="leftRightArrow">
            <a:avLst>
              <a:gd name="adj1" fmla="val 50000"/>
              <a:gd name="adj2" fmla="val 59111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5" name="AutoShape 23"/>
          <p:cNvSpPr>
            <a:spLocks noChangeArrowheads="1"/>
          </p:cNvSpPr>
          <p:nvPr/>
        </p:nvSpPr>
        <p:spPr bwMode="auto">
          <a:xfrm>
            <a:off x="2524479" y="4724401"/>
            <a:ext cx="938388" cy="358775"/>
          </a:xfrm>
          <a:prstGeom prst="leftRightArrow">
            <a:avLst>
              <a:gd name="adj1" fmla="val 50000"/>
              <a:gd name="adj2" fmla="val 5885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6" name="AutoShape 24"/>
          <p:cNvSpPr>
            <a:spLocks noChangeArrowheads="1"/>
          </p:cNvSpPr>
          <p:nvPr/>
        </p:nvSpPr>
        <p:spPr bwMode="auto">
          <a:xfrm>
            <a:off x="4858688" y="5680717"/>
            <a:ext cx="1236133" cy="936625"/>
          </a:xfrm>
          <a:prstGeom prst="curvedLeftArrow">
            <a:avLst>
              <a:gd name="adj1" fmla="val 20000"/>
              <a:gd name="adj2" fmla="val 40000"/>
              <a:gd name="adj3" fmla="val 49492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7" name="AutoShape 25"/>
          <p:cNvSpPr>
            <a:spLocks noChangeArrowheads="1"/>
          </p:cNvSpPr>
          <p:nvPr/>
        </p:nvSpPr>
        <p:spPr bwMode="auto">
          <a:xfrm>
            <a:off x="642910" y="1357298"/>
            <a:ext cx="565855" cy="1006475"/>
          </a:xfrm>
          <a:prstGeom prst="curvedRightArrow">
            <a:avLst>
              <a:gd name="adj1" fmla="val 31621"/>
              <a:gd name="adj2" fmla="val 63242"/>
              <a:gd name="adj3" fmla="val 33333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8" name="AutoShape 27"/>
          <p:cNvSpPr>
            <a:spLocks noChangeArrowheads="1"/>
          </p:cNvSpPr>
          <p:nvPr/>
        </p:nvSpPr>
        <p:spPr bwMode="auto">
          <a:xfrm>
            <a:off x="6786578" y="3714752"/>
            <a:ext cx="567267" cy="954087"/>
          </a:xfrm>
          <a:prstGeom prst="curvedLeftArrow">
            <a:avLst>
              <a:gd name="adj1" fmla="val 29900"/>
              <a:gd name="adj2" fmla="val 59801"/>
              <a:gd name="adj3" fmla="val 33333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9" name="Rectangle 31"/>
          <p:cNvSpPr>
            <a:spLocks noChangeArrowheads="1"/>
          </p:cNvSpPr>
          <p:nvPr/>
        </p:nvSpPr>
        <p:spPr bwMode="auto">
          <a:xfrm>
            <a:off x="3355622" y="4076700"/>
            <a:ext cx="33595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 dirty="0" err="1"/>
              <a:t>Окклюзирующий</a:t>
            </a:r>
            <a:r>
              <a:rPr lang="ru-RU" sz="2400" b="1" dirty="0"/>
              <a:t> или </a:t>
            </a:r>
            <a:r>
              <a:rPr lang="ru-RU" sz="2400" b="1" dirty="0" smtClean="0"/>
              <a:t>пристеночный   </a:t>
            </a:r>
            <a:r>
              <a:rPr lang="ru-RU" sz="2400" b="1" dirty="0"/>
              <a:t>тромбоз</a:t>
            </a:r>
            <a:r>
              <a:rPr lang="ru-RU" sz="2400" dirty="0"/>
              <a:t> </a:t>
            </a:r>
          </a:p>
        </p:txBody>
      </p:sp>
      <p:sp>
        <p:nvSpPr>
          <p:cNvPr id="10260" name="Text Box 33"/>
          <p:cNvSpPr txBox="1">
            <a:spLocks noChangeArrowheads="1"/>
          </p:cNvSpPr>
          <p:nvPr/>
        </p:nvSpPr>
        <p:spPr bwMode="auto">
          <a:xfrm>
            <a:off x="2500298" y="2000240"/>
            <a:ext cx="4286280" cy="830997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400" b="1" dirty="0"/>
              <a:t>Разрыв атеросклеротической бляшки</a:t>
            </a:r>
          </a:p>
        </p:txBody>
      </p:sp>
      <p:sp>
        <p:nvSpPr>
          <p:cNvPr id="10261" name="AutoShape 34"/>
          <p:cNvSpPr>
            <a:spLocks noChangeArrowheads="1"/>
          </p:cNvSpPr>
          <p:nvPr/>
        </p:nvSpPr>
        <p:spPr bwMode="auto">
          <a:xfrm>
            <a:off x="3996267" y="1484313"/>
            <a:ext cx="431800" cy="576262"/>
          </a:xfrm>
          <a:prstGeom prst="downArrow">
            <a:avLst>
              <a:gd name="adj1" fmla="val 50000"/>
              <a:gd name="adj2" fmla="val 29657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2" name="Picture 35" descr="CV1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0289" y="4797426"/>
            <a:ext cx="3163711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917728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785578" cy="14255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0" dirty="0" smtClean="0">
                <a:solidFill>
                  <a:schemeClr val="tx1"/>
                </a:solidFill>
              </a:rPr>
              <a:t>Клиническая классификация типов ИМ </a:t>
            </a:r>
            <a:r>
              <a:rPr lang="ru-RU" sz="2000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ru-RU" sz="1800" i="1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626729" name="Group 41"/>
          <p:cNvGraphicFramePr>
            <a:graphicFrameLocks noGrp="1"/>
          </p:cNvGraphicFramePr>
          <p:nvPr>
            <p:ph/>
          </p:nvPr>
        </p:nvGraphicFramePr>
        <p:xfrm>
          <a:off x="183445" y="1196976"/>
          <a:ext cx="8960555" cy="5735540"/>
        </p:xfrm>
        <a:graphic>
          <a:graphicData uri="http://schemas.openxmlformats.org/drawingml/2006/table">
            <a:tbl>
              <a:tblPr/>
              <a:tblGrid>
                <a:gridCol w="1174044"/>
                <a:gridCol w="7786511"/>
              </a:tblGrid>
              <a:tr h="10057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1</a:t>
                      </a:r>
                    </a:p>
                  </a:txBody>
                  <a:tcPr marL="81280" marR="81280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ИМ, развившийся без видимых причин (спонтанно),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в результате первичного нарушения коронарного кровотока, обусловленного образованием эрозии, разрыва, трещины или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диссекции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АБ. </a:t>
                      </a:r>
                    </a:p>
                  </a:txBody>
                  <a:tcPr marL="81280" marR="8128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7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81280" marR="81280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ИМ, развившийся в результате</a:t>
                      </a:r>
                      <a:r>
                        <a:rPr kumimoji="0" lang="ru-RU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ишемии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, связанной с повышением потребностью миокарда в О2 или уменьшения его доставки к миокарду, например при спазме, анемии, нарушениях ритма, АГ или гипотензии</a:t>
                      </a:r>
                    </a:p>
                  </a:txBody>
                  <a:tcPr marL="81280" marR="8128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Тип 3</a:t>
                      </a:r>
                    </a:p>
                  </a:txBody>
                  <a:tcPr marL="81280" marR="81280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Непредвиденная ВСС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, включая остановку сердца, часто на фоне симптомов, позволяющих заподозрить ишемию миокарда, у больных с предпололожительно остро возникшим подъемом сегмента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ST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, острой БЛНПГ или образованием свежего тромба в КА, выявленным при КАГ и п/а исследовании. При этом </a:t>
                      </a:r>
                      <a:r>
                        <a:rPr kumimoji="0" lang="ru-RU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смерть развилась до того, когда были взяты образцы крови на б/х маркеры некроза.</a:t>
                      </a:r>
                    </a:p>
                  </a:txBody>
                  <a:tcPr marL="81280" marR="8128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Тип 4а</a:t>
                      </a:r>
                    </a:p>
                  </a:txBody>
                  <a:tcPr marL="81280" marR="81280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ИМ, связанный с процедурой ТБА.</a:t>
                      </a:r>
                    </a:p>
                  </a:txBody>
                  <a:tcPr marL="81280" marR="8128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Тип 4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b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81280" marR="81280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ИМ, связанный с тромбозом стента</a:t>
                      </a:r>
                    </a:p>
                  </a:txBody>
                  <a:tcPr marL="81280" marR="8128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Тип 5</a:t>
                      </a:r>
                    </a:p>
                  </a:txBody>
                  <a:tcPr marL="81280" marR="81280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ИМ, связанный с операцией КШ</a:t>
                      </a:r>
                    </a:p>
                  </a:txBody>
                  <a:tcPr marL="81280" marR="8128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2643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274</TotalTime>
  <Words>1206</Words>
  <Application>Microsoft Office PowerPoint</Application>
  <PresentationFormat>Экран (4:3)</PresentationFormat>
  <Paragraphs>188</Paragraphs>
  <Slides>23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NewsPrint</vt:lpstr>
      <vt:lpstr>Острый инфаркт миокарда</vt:lpstr>
      <vt:lpstr>Слайд 2</vt:lpstr>
      <vt:lpstr>    Смертность населения РБ от БСК в 2009 г.,  на 100 тыс. населения (данные МЗ РБ)</vt:lpstr>
      <vt:lpstr>  1. Приказ КЗ МГИ от 26.04.2010 г. № 240 «Об организации оказания медицинской помощи больным с ОКС в УЗ г. Минска» 2. Совместный приказ от 26.08. 10 № 473/365/197 РНПЦ «Кардиология» и комитета по здравоохранению «Об организации оказания медицинской помощи больным с ОКС г. Минска, ряда районов Минской области». 3. Приказ КЗ МГИ от 29.09.2010 №549 «О временном порядке организации медицинской помощи больным с ОКС» 4. Приказ КЗ МГИ от 14.04.2010 г. № 209 «Порядок госпитализации»  5. Методические рекомендации МЗ РБ , 2006 г. «Диагностика и лечение ОКС без подъема ST», «Диагностика и лечение острого ИМ» 6. Приказ Министерства здравоохранения Республики Беларусь от 30.09.2010 № 1030 "Об утверждении клинического протокола оказания скорой (неотложной) медицинской помощи взрослому населению»…    </vt:lpstr>
      <vt:lpstr>Ключевые положения приказа № 240 на амбулаторном этапе  1. Принципы организации медпомощи 2. Диагностика,  определение степени риска и выбор стратегии (инвазивной, консервативной) 3. Неотложная помощь  4. Обучение пациентов методам самопомощи</vt:lpstr>
      <vt:lpstr>Слайд 6</vt:lpstr>
      <vt:lpstr>Слайд 7</vt:lpstr>
      <vt:lpstr>Слайд 8</vt:lpstr>
      <vt:lpstr>Клиническая классификация типов ИМ  </vt:lpstr>
      <vt:lpstr>Характеристика болевого синдрома при ОКС</vt:lpstr>
      <vt:lpstr>Критерии раннего риска неблагоприятных исходов (смерть/ИМ) у больных нестабильной стенокардией</vt:lpstr>
      <vt:lpstr>Предикторы высокого риска по системе TIMI</vt:lpstr>
      <vt:lpstr>Больные с высоким непосредственным риском развития смерти или инфаркта миокарда</vt:lpstr>
      <vt:lpstr>Слайд 14</vt:lpstr>
      <vt:lpstr>Важно помнить!!!</vt:lpstr>
      <vt:lpstr>Инфаркт миокарда</vt:lpstr>
      <vt:lpstr>Диагностические критерии острого инфаркта миокарда</vt:lpstr>
      <vt:lpstr>Болевой синдром (Status anginosus)</vt:lpstr>
      <vt:lpstr>Астматический вариант острого инфаркта миокарда (Status astmaticus)</vt:lpstr>
      <vt:lpstr>Церебро-васкулярный вариант инфаркта миокарда</vt:lpstr>
      <vt:lpstr>Терапия больных ОКС </vt:lpstr>
      <vt:lpstr>Неотложная помощь при ОКС на амбулаторном этапе </vt:lpstr>
      <vt:lpstr>Слайд 23</vt:lpstr>
    </vt:vector>
  </TitlesOfParts>
  <Company>SanBuild &amp; 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Острый коронарный синдром</dc:title>
  <dc:creator>AlfaOne</dc:creator>
  <cp:lastModifiedBy>user</cp:lastModifiedBy>
  <cp:revision>31</cp:revision>
  <dcterms:created xsi:type="dcterms:W3CDTF">2015-04-19T19:13:14Z</dcterms:created>
  <dcterms:modified xsi:type="dcterms:W3CDTF">2016-09-30T11:03:49Z</dcterms:modified>
</cp:coreProperties>
</file>